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30" r:id="rId3"/>
    <p:sldId id="258" r:id="rId4"/>
    <p:sldId id="259" r:id="rId5"/>
    <p:sldId id="297" r:id="rId6"/>
    <p:sldId id="296" r:id="rId7"/>
    <p:sldId id="298" r:id="rId8"/>
    <p:sldId id="299" r:id="rId9"/>
    <p:sldId id="277" r:id="rId10"/>
    <p:sldId id="300" r:id="rId11"/>
    <p:sldId id="302" r:id="rId12"/>
    <p:sldId id="301" r:id="rId13"/>
    <p:sldId id="331" r:id="rId14"/>
    <p:sldId id="303" r:id="rId15"/>
    <p:sldId id="275" r:id="rId17"/>
    <p:sldId id="332" r:id="rId18"/>
    <p:sldId id="305" r:id="rId19"/>
    <p:sldId id="304" r:id="rId20"/>
    <p:sldId id="276" r:id="rId21"/>
    <p:sldId id="353" r:id="rId22"/>
    <p:sldId id="325" r:id="rId23"/>
    <p:sldId id="327" r:id="rId24"/>
    <p:sldId id="354" r:id="rId25"/>
    <p:sldId id="328" r:id="rId26"/>
    <p:sldId id="326" r:id="rId27"/>
    <p:sldId id="360" r:id="rId28"/>
    <p:sldId id="26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884006"/>
    <a:srgbClr val="6D4C31"/>
    <a:srgbClr val="F8F7E5"/>
    <a:srgbClr val="FEDC93"/>
    <a:srgbClr val="FCC030"/>
    <a:srgbClr val="7A4E24"/>
    <a:srgbClr val="1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864" y="-108"/>
      </p:cViewPr>
      <p:guideLst>
        <p:guide orient="horz" pos="209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F74BC-1160-4B88-BAA9-0FA4862DD2F7}"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CFCD7-BBDE-48C3-9192-C98F28A3FA3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6757D-1A2D-4E71-B72B-F106FDDEC48D}"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A8898E6-F1D2-4190-8380-0A60ED52F4E2}"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DF69146-0E48-41AA-A73D-8B71C3D13263}"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6901CCA-1643-425C-8E2B-188711212DA3}"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2100D8A-4E55-4E33-A23B-3BA9466A227D}"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5CC81BD3-9657-484B-9259-AC1F5DBAA525}"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A1B1688E-9D96-4605-A52F-32FCE01A512B}"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B9A17-0071-4835-966E-8A3F4615F888}"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91D95-551A-4788-83BC-57601B24C032}"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FF41331-3780-4A3E-94D6-C30D301A8A74}"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0A0BBBF-E4A6-4FA8-9F65-2BBECE49577C}"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966CD-04E5-416E-B320-9596B79F967E}" type="datetime1">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34400" y="6400800"/>
            <a:ext cx="533400" cy="365125"/>
          </a:xfrm>
          <a:prstGeom prst="plaque">
            <a:avLst/>
          </a:prstGeom>
          <a:ln w="63500" cmpd="thickThin">
            <a:solidFill>
              <a:schemeClr val="accent2">
                <a:lumMod val="50000"/>
              </a:schemeClr>
            </a:solidFill>
          </a:ln>
        </p:spPr>
        <p:style>
          <a:lnRef idx="2">
            <a:schemeClr val="accent2"/>
          </a:lnRef>
          <a:fillRef idx="1">
            <a:schemeClr val="lt1"/>
          </a:fillRef>
          <a:effectRef idx="0">
            <a:schemeClr val="accent2"/>
          </a:effectRef>
          <a:fontRef idx="none"/>
        </p:style>
        <p:txBody>
          <a:bodyPr vert="horz" lIns="91440" tIns="45720" rIns="91440" bIns="45720" rtlCol="0" anchor="ctr"/>
          <a:lstStyle>
            <a:lvl1pPr algn="ctr">
              <a:defRPr sz="1600" b="1">
                <a:solidFill>
                  <a:schemeClr val="accent2">
                    <a:lumMod val="50000"/>
                  </a:schemeClr>
                </a:solidFill>
                <a:latin typeface="Arial" panose="020B0604020202020204" pitchFamily="34" charset="0"/>
                <a:cs typeface="Arial" panose="020B0604020202020204" pitchFamily="34" charset="0"/>
              </a:defRPr>
            </a:lvl1pPr>
          </a:lstStyle>
          <a:p>
            <a:fld id="{68736A22-2098-4D70-B6C6-3AFA79A0581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11.wmf"/><Relationship Id="rId3"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vmlDrawing" Target="../drawings/vmlDrawing2.vml"/><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1.wmf"/><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vmlDrawing" Target="../drawings/vmlDrawing3.vml"/><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1.wmf"/><Relationship Id="rId3" Type="http://schemas.openxmlformats.org/officeDocument/2006/relationships/oleObject" Target="../embeddings/oleObject3.bin"/><Relationship Id="rId2" Type="http://schemas.openxmlformats.org/officeDocument/2006/relationships/image" Target="../media/image10.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vmlDrawing" Target="../drawings/vmlDrawing4.vml"/><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1.wmf"/><Relationship Id="rId3" Type="http://schemas.openxmlformats.org/officeDocument/2006/relationships/oleObject" Target="../embeddings/oleObject4.bin"/><Relationship Id="rId2" Type="http://schemas.openxmlformats.org/officeDocument/2006/relationships/image" Target="../media/image10.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vmlDrawing" Target="../drawings/vmlDrawing5.vml"/><Relationship Id="rId6" Type="http://schemas.openxmlformats.org/officeDocument/2006/relationships/slideLayout" Target="../slideLayouts/slideLayout1.xml"/><Relationship Id="rId5" Type="http://schemas.openxmlformats.org/officeDocument/2006/relationships/oleObject" Target="../embeddings/oleObject6.bin"/><Relationship Id="rId4" Type="http://schemas.openxmlformats.org/officeDocument/2006/relationships/image" Target="../media/image11.wmf"/><Relationship Id="rId3" Type="http://schemas.openxmlformats.org/officeDocument/2006/relationships/oleObject" Target="../embeddings/oleObject5.bin"/><Relationship Id="rId2" Type="http://schemas.openxmlformats.org/officeDocument/2006/relationships/image" Target="../media/image10.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vmlDrawing" Target="../drawings/vmlDrawing6.vml"/><Relationship Id="rId6" Type="http://schemas.openxmlformats.org/officeDocument/2006/relationships/slideLayout" Target="../slideLayouts/slideLayout1.xml"/><Relationship Id="rId5" Type="http://schemas.openxmlformats.org/officeDocument/2006/relationships/oleObject" Target="../embeddings/oleObject8.bin"/><Relationship Id="rId4" Type="http://schemas.openxmlformats.org/officeDocument/2006/relationships/image" Target="../media/image11.wmf"/><Relationship Id="rId3" Type="http://schemas.openxmlformats.org/officeDocument/2006/relationships/oleObject" Target="../embeddings/oleObject7.bin"/><Relationship Id="rId2" Type="http://schemas.openxmlformats.org/officeDocument/2006/relationships/image" Target="../media/image10.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vmlDrawing" Target="../drawings/vmlDrawing7.vml"/><Relationship Id="rId5" Type="http://schemas.openxmlformats.org/officeDocument/2006/relationships/slideLayout" Target="../slideLayouts/slideLayout1.xml"/><Relationship Id="rId4" Type="http://schemas.openxmlformats.org/officeDocument/2006/relationships/image" Target="../media/image11.wmf"/><Relationship Id="rId3" Type="http://schemas.openxmlformats.org/officeDocument/2006/relationships/oleObject" Target="../embeddings/oleObject9.bin"/><Relationship Id="rId2" Type="http://schemas.openxmlformats.org/officeDocument/2006/relationships/image" Target="../media/image10.pn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vmlDrawing" Target="../drawings/vmlDrawing8.vml"/><Relationship Id="rId5" Type="http://schemas.openxmlformats.org/officeDocument/2006/relationships/slideLayout" Target="../slideLayouts/slideLayout1.xml"/><Relationship Id="rId4" Type="http://schemas.openxmlformats.org/officeDocument/2006/relationships/image" Target="../media/image11.wmf"/><Relationship Id="rId3" Type="http://schemas.openxmlformats.org/officeDocument/2006/relationships/oleObject" Target="../embeddings/oleObject10.bin"/><Relationship Id="rId2" Type="http://schemas.openxmlformats.org/officeDocument/2006/relationships/image" Target="../media/image10.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vmlDrawing" Target="../drawings/vmlDrawing9.vml"/><Relationship Id="rId5" Type="http://schemas.openxmlformats.org/officeDocument/2006/relationships/slideLayout" Target="../slideLayouts/slideLayout1.xml"/><Relationship Id="rId4" Type="http://schemas.openxmlformats.org/officeDocument/2006/relationships/image" Target="../media/image11.wmf"/><Relationship Id="rId3" Type="http://schemas.openxmlformats.org/officeDocument/2006/relationships/oleObject" Target="../embeddings/oleObject11.bin"/><Relationship Id="rId2" Type="http://schemas.openxmlformats.org/officeDocument/2006/relationships/image" Target="../media/image10.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vmlDrawing" Target="../drawings/vmlDrawing10.vml"/><Relationship Id="rId5" Type="http://schemas.openxmlformats.org/officeDocument/2006/relationships/slideLayout" Target="../slideLayouts/slideLayout1.xml"/><Relationship Id="rId4" Type="http://schemas.openxmlformats.org/officeDocument/2006/relationships/image" Target="../media/image11.wmf"/><Relationship Id="rId3" Type="http://schemas.openxmlformats.org/officeDocument/2006/relationships/oleObject" Target="../embeddings/oleObject12.bin"/><Relationship Id="rId2" Type="http://schemas.openxmlformats.org/officeDocument/2006/relationships/image" Target="../media/image10.pn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vmlDrawing" Target="../drawings/vmlDrawing11.vml"/><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1.wmf"/><Relationship Id="rId3" Type="http://schemas.openxmlformats.org/officeDocument/2006/relationships/oleObject" Target="../embeddings/oleObject13.bin"/><Relationship Id="rId2" Type="http://schemas.openxmlformats.org/officeDocument/2006/relationships/image" Target="../media/image10.png"/><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6" name="Plaque 5"/>
          <p:cNvSpPr/>
          <p:nvPr/>
        </p:nvSpPr>
        <p:spPr>
          <a:xfrm>
            <a:off x="640770" y="904688"/>
            <a:ext cx="7863730" cy="3505200"/>
          </a:xfrm>
          <a:prstGeom prst="plaque">
            <a:avLst/>
          </a:prstGeom>
          <a:ln w="127000" cmpd="thickThin">
            <a:solidFill>
              <a:srgbClr val="8A0000"/>
            </a:solidFill>
          </a:ln>
          <a:scene3d>
            <a:camera prst="orthographicFront"/>
            <a:lightRig rig="morning" dir="t"/>
          </a:scene3d>
          <a:sp3d prstMaterial="translucentPowder"/>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 name="Rectangle 4"/>
          <p:cNvSpPr/>
          <p:nvPr/>
        </p:nvSpPr>
        <p:spPr>
          <a:xfrm>
            <a:off x="792481" y="470348"/>
            <a:ext cx="7560310" cy="320738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endParaRPr lang="en-SG" altLang="en-US" sz="45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a:p>
            <a:pPr algn="ctr">
              <a:lnSpc>
                <a:spcPct val="150000"/>
              </a:lnSpc>
            </a:pPr>
            <a:r>
              <a:rPr lang="en-SG" altLang="en-US" sz="45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PHONG CÁCH NGÔN NGỮ</a:t>
            </a:r>
            <a:endParaRPr lang="en-SG" altLang="en-US" sz="45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a:p>
            <a:pPr algn="ctr">
              <a:lnSpc>
                <a:spcPct val="150000"/>
              </a:lnSpc>
            </a:pPr>
            <a:r>
              <a:rPr lang="en-SG" altLang="en-US" sz="4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NGHỆ THUẬT</a:t>
            </a:r>
            <a:endParaRPr lang="en-SG" altLang="en-US" sz="4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102298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500" b="1">
                <a:latin typeface="Arial" panose="020B0604020202020204" pitchFamily="34" charset="0"/>
                <a:cs typeface="Arial" panose="020B0604020202020204" pitchFamily="34" charset="0"/>
              </a:rPr>
              <a:t>1. Ngôn ngữ nghệ thuật</a:t>
            </a:r>
            <a:endParaRPr lang="en-US" sz="3500" b="1">
              <a:latin typeface="Arial" panose="020B0604020202020204" pitchFamily="34" charset="0"/>
              <a:cs typeface="Arial" panose="020B0604020202020204" pitchFamily="34" charset="0"/>
            </a:endParaRPr>
          </a:p>
        </p:txBody>
      </p:sp>
      <p:sp>
        <p:nvSpPr>
          <p:cNvPr id="7" name="Rectangle 6"/>
          <p:cNvSpPr/>
          <p:nvPr/>
        </p:nvSpPr>
        <p:spPr>
          <a:xfrm>
            <a:off x="394970" y="1933575"/>
            <a:ext cx="8354060" cy="1198880"/>
          </a:xfrm>
          <a:prstGeom prst="rect">
            <a:avLst/>
          </a:prstGeom>
        </p:spPr>
        <p:txBody>
          <a:bodyPr wrap="square">
            <a:spAutoFit/>
          </a:bodyPr>
          <a:p>
            <a:pPr algn="just">
              <a:lnSpc>
                <a:spcPct val="150000"/>
              </a:lnSpc>
            </a:pPr>
            <a:endParaRPr lang="en-US" sz="2400" b="1">
              <a:solidFill>
                <a:srgbClr val="180000"/>
              </a:solidFill>
              <a:latin typeface="Arial" panose="020B0604020202020204" pitchFamily="34" charset="0"/>
              <a:cs typeface="Arial" panose="020B0604020202020204" pitchFamily="34" charset="0"/>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endParaRPr>
          </a:p>
        </p:txBody>
      </p:sp>
      <p:sp>
        <p:nvSpPr>
          <p:cNvPr id="8" name="Rectangle 7"/>
          <p:cNvSpPr/>
          <p:nvPr/>
        </p:nvSpPr>
        <p:spPr>
          <a:xfrm>
            <a:off x="654911" y="1195169"/>
            <a:ext cx="285686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p>
            <a:pPr algn="ctr"/>
            <a:r>
              <a:rPr lang="en-US" sz="3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 Chức năng</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5" name="Text Box 4"/>
          <p:cNvSpPr txBox="1"/>
          <p:nvPr/>
        </p:nvSpPr>
        <p:spPr>
          <a:xfrm>
            <a:off x="781050" y="1876425"/>
            <a:ext cx="6943090" cy="1198880"/>
          </a:xfrm>
          <a:prstGeom prst="rect">
            <a:avLst/>
          </a:prstGeom>
          <a:noFill/>
        </p:spPr>
        <p:txBody>
          <a:bodyPr wrap="square" rtlCol="0" anchor="t">
            <a:spAutoFit/>
          </a:bodyPr>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 Chức năng thông tin</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 Chức năng </a:t>
            </a:r>
            <a:r>
              <a:rPr lang="en-SG" altLang="en-US" sz="2400" b="1">
                <a:solidFill>
                  <a:srgbClr val="180000"/>
                </a:solidFill>
                <a:latin typeface="Arial" panose="020B0604020202020204" pitchFamily="34" charset="0"/>
                <a:cs typeface="Arial" panose="020B0604020202020204" pitchFamily="34" charset="0"/>
                <a:sym typeface="+mn-ea"/>
              </a:rPr>
              <a:t>thẩm mỹ</a:t>
            </a:r>
            <a:r>
              <a:rPr lang="en-US" sz="2400" b="1">
                <a:solidFill>
                  <a:srgbClr val="180000"/>
                </a:solidFill>
                <a:latin typeface="Arial" panose="020B0604020202020204" pitchFamily="34" charset="0"/>
                <a:cs typeface="Arial" panose="020B0604020202020204" pitchFamily="34" charset="0"/>
                <a:sym typeface="+mn-ea"/>
              </a:rPr>
              <a:t> (chủ yếu)</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82740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500" b="1">
                <a:latin typeface="Arial" panose="020B0604020202020204" pitchFamily="34" charset="0"/>
                <a:cs typeface="Arial" panose="020B0604020202020204" pitchFamily="34" charset="0"/>
              </a:rPr>
              <a:t>1. Ngôn ngữ nghệ thuật</a:t>
            </a:r>
            <a:endParaRPr lang="en-US" sz="3500" b="1">
              <a:latin typeface="Arial" panose="020B0604020202020204" pitchFamily="34" charset="0"/>
              <a:cs typeface="Arial" panose="020B0604020202020204" pitchFamily="34" charset="0"/>
            </a:endParaRPr>
          </a:p>
        </p:txBody>
      </p:sp>
      <p:sp>
        <p:nvSpPr>
          <p:cNvPr id="7" name="Rectangle 6"/>
          <p:cNvSpPr/>
          <p:nvPr/>
        </p:nvSpPr>
        <p:spPr>
          <a:xfrm>
            <a:off x="394970" y="1933575"/>
            <a:ext cx="8354060" cy="1198880"/>
          </a:xfrm>
          <a:prstGeom prst="rect">
            <a:avLst/>
          </a:prstGeom>
        </p:spPr>
        <p:txBody>
          <a:bodyPr wrap="square">
            <a:spAutoFit/>
          </a:bodyPr>
          <a:p>
            <a:pPr algn="just">
              <a:lnSpc>
                <a:spcPct val="150000"/>
              </a:lnSpc>
            </a:pPr>
            <a:endParaRPr lang="en-US" sz="2400" b="1">
              <a:solidFill>
                <a:srgbClr val="180000"/>
              </a:solidFill>
              <a:latin typeface="Arial" panose="020B0604020202020204" pitchFamily="34" charset="0"/>
              <a:cs typeface="Arial" panose="020B0604020202020204" pitchFamily="34" charset="0"/>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endParaRPr>
          </a:p>
        </p:txBody>
      </p:sp>
      <p:sp>
        <p:nvSpPr>
          <p:cNvPr id="8" name="Rectangle 7"/>
          <p:cNvSpPr/>
          <p:nvPr/>
        </p:nvSpPr>
        <p:spPr>
          <a:xfrm>
            <a:off x="637766" y="907514"/>
            <a:ext cx="285686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p>
            <a:pPr algn="ctr"/>
            <a:r>
              <a:rPr lang="en-US" sz="3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 Chức năng</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1" name="Rectangle 10"/>
          <p:cNvSpPr/>
          <p:nvPr/>
        </p:nvSpPr>
        <p:spPr>
          <a:xfrm>
            <a:off x="1251585" y="1338580"/>
            <a:ext cx="7969885" cy="2306955"/>
          </a:xfrm>
          <a:prstGeom prst="rect">
            <a:avLst/>
          </a:prstGeom>
        </p:spPr>
        <p:txBody>
          <a:bodyPr wrap="square">
            <a:spAutoFit/>
          </a:bodyPr>
          <a:p>
            <a:pPr algn="just">
              <a:lnSpc>
                <a:spcPct val="150000"/>
              </a:lnSpc>
            </a:pPr>
            <a:r>
              <a:rPr lang="en-SG" altLang="en-US" sz="2400" b="1">
                <a:solidFill>
                  <a:srgbClr val="180000"/>
                </a:solidFill>
                <a:latin typeface="Arial" panose="020B0604020202020204" pitchFamily="34" charset="0"/>
                <a:cs typeface="Arial" panose="020B0604020202020204" pitchFamily="34" charset="0"/>
                <a:sym typeface="+mn-ea"/>
              </a:rPr>
              <a:t>    </a:t>
            </a:r>
            <a:r>
              <a:rPr lang="en-US" altLang="en-SG" sz="2400" b="1">
                <a:solidFill>
                  <a:srgbClr val="180000"/>
                </a:solidFill>
                <a:latin typeface="Arial" panose="020B0604020202020204" pitchFamily="34" charset="0"/>
                <a:cs typeface="Arial" panose="020B0604020202020204" pitchFamily="34" charset="0"/>
                <a:sym typeface="+mn-ea"/>
              </a:rPr>
              <a:t>VD:</a:t>
            </a:r>
            <a:r>
              <a:rPr lang="en-SG" altLang="en-US" sz="2400" b="1">
                <a:solidFill>
                  <a:srgbClr val="180000"/>
                </a:solidFill>
                <a:latin typeface="Arial" panose="020B0604020202020204" pitchFamily="34" charset="0"/>
                <a:cs typeface="Arial" panose="020B0604020202020204" pitchFamily="34" charset="0"/>
                <a:sym typeface="+mn-ea"/>
              </a:rPr>
              <a:t> </a:t>
            </a:r>
            <a:r>
              <a:rPr lang="en-US" sz="2400" b="1">
                <a:solidFill>
                  <a:srgbClr val="180000"/>
                </a:solidFill>
                <a:latin typeface="Arial" panose="020B0604020202020204" pitchFamily="34" charset="0"/>
                <a:cs typeface="Arial" panose="020B0604020202020204" pitchFamily="34" charset="0"/>
                <a:sym typeface="+mn-ea"/>
              </a:rPr>
              <a:t>“Trong đầm gì đẹp bằng sen</a:t>
            </a:r>
            <a:endParaRPr lang="en-US" sz="2400" b="1">
              <a:solidFill>
                <a:srgbClr val="180000"/>
              </a:solidFill>
              <a:latin typeface="Arial" panose="020B0604020202020204" pitchFamily="34" charset="0"/>
              <a:cs typeface="Arial" panose="020B0604020202020204" pitchFamily="34" charset="0"/>
            </a:endParaRPr>
          </a:p>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Lá xanh, bông trắng, lại chen nhị vàng.</a:t>
            </a:r>
            <a:endParaRPr lang="en-US" sz="2400" b="1">
              <a:solidFill>
                <a:srgbClr val="180000"/>
              </a:solidFill>
              <a:latin typeface="Arial" panose="020B0604020202020204" pitchFamily="34" charset="0"/>
              <a:cs typeface="Arial" panose="020B0604020202020204" pitchFamily="34" charset="0"/>
            </a:endParaRPr>
          </a:p>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     Nhị vàng, bông trắng, lá xanh</a:t>
            </a:r>
            <a:endParaRPr lang="en-US" sz="2400" b="1">
              <a:solidFill>
                <a:srgbClr val="180000"/>
              </a:solidFill>
              <a:latin typeface="Arial" panose="020B0604020202020204" pitchFamily="34" charset="0"/>
              <a:cs typeface="Arial" panose="020B0604020202020204" pitchFamily="34" charset="0"/>
            </a:endParaRPr>
          </a:p>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Gần bùn mà chẳng hôi tanh mà bùn.”</a:t>
            </a:r>
            <a:endParaRPr lang="en-US" sz="2400" b="1">
              <a:solidFill>
                <a:srgbClr val="180000"/>
              </a:solidFill>
              <a:latin typeface="Arial" panose="020B0604020202020204" pitchFamily="34" charset="0"/>
              <a:cs typeface="Arial" panose="020B0604020202020204" pitchFamily="34" charset="0"/>
            </a:endParaRPr>
          </a:p>
        </p:txBody>
      </p:sp>
      <p:grpSp>
        <p:nvGrpSpPr>
          <p:cNvPr id="19" name="Group 18"/>
          <p:cNvGrpSpPr/>
          <p:nvPr/>
        </p:nvGrpSpPr>
        <p:grpSpPr>
          <a:xfrm>
            <a:off x="322943" y="3842834"/>
            <a:ext cx="8592458" cy="1009991"/>
            <a:chOff x="246743" y="3030034"/>
            <a:chExt cx="8592458" cy="1009991"/>
          </a:xfrm>
        </p:grpSpPr>
        <p:sp>
          <p:nvSpPr>
            <p:cNvPr id="14" name="Freeform 13"/>
            <p:cNvSpPr/>
            <p:nvPr/>
          </p:nvSpPr>
          <p:spPr>
            <a:xfrm>
              <a:off x="246743" y="3244807"/>
              <a:ext cx="8592458" cy="795218"/>
            </a:xfrm>
            <a:custGeom>
              <a:avLst/>
              <a:gdLst>
                <a:gd name="connsiteX0" fmla="*/ 0 w 8592458"/>
                <a:gd name="connsiteY0" fmla="*/ 0 h 722925"/>
                <a:gd name="connsiteX1" fmla="*/ 8592458 w 8592458"/>
                <a:gd name="connsiteY1" fmla="*/ 0 h 722925"/>
                <a:gd name="connsiteX2" fmla="*/ 8592458 w 8592458"/>
                <a:gd name="connsiteY2" fmla="*/ 722925 h 722925"/>
                <a:gd name="connsiteX3" fmla="*/ 0 w 8592458"/>
                <a:gd name="connsiteY3" fmla="*/ 722925 h 722925"/>
                <a:gd name="connsiteX4" fmla="*/ 0 w 8592458"/>
                <a:gd name="connsiteY4" fmla="*/ 0 h 72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458" h="722925">
                  <a:moveTo>
                    <a:pt x="0" y="0"/>
                  </a:moveTo>
                  <a:lnTo>
                    <a:pt x="8592458" y="0"/>
                  </a:lnTo>
                  <a:lnTo>
                    <a:pt x="8592458" y="722925"/>
                  </a:lnTo>
                  <a:lnTo>
                    <a:pt x="0" y="722925"/>
                  </a:lnTo>
                  <a:lnTo>
                    <a:pt x="0" y="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6870" tIns="354076" rIns="666870" bIns="120904" numCol="1" spcCol="1270" anchor="t" anchorCtr="0">
              <a:noAutofit/>
            </a:bodyPr>
            <a:p>
              <a:pPr marL="0" lvl="1" algn="just" defTabSz="755650">
                <a:spcBef>
                  <a:spcPct val="0"/>
                </a:spcBef>
                <a:spcAft>
                  <a:spcPct val="15000"/>
                </a:spcAft>
              </a:pPr>
              <a:r>
                <a:rPr lang="en-US" sz="2000" b="1" kern="1200" smtClean="0">
                  <a:latin typeface="Arial" panose="020B0604020202020204" pitchFamily="34" charset="0"/>
                  <a:cs typeface="Arial" panose="020B0604020202020204" pitchFamily="34" charset="0"/>
                </a:rPr>
                <a:t>Cung cấp thông tin về nơi sống, cấu tạo, hương thơm...</a:t>
              </a:r>
              <a:endParaRPr lang="en-US" sz="2000" b="1" kern="1200">
                <a:latin typeface="Arial" panose="020B0604020202020204" pitchFamily="34" charset="0"/>
                <a:cs typeface="Arial" panose="020B0604020202020204" pitchFamily="34" charset="0"/>
              </a:endParaRPr>
            </a:p>
          </p:txBody>
        </p:sp>
        <p:sp>
          <p:nvSpPr>
            <p:cNvPr id="15" name="Freeform 14"/>
            <p:cNvSpPr/>
            <p:nvPr/>
          </p:nvSpPr>
          <p:spPr>
            <a:xfrm>
              <a:off x="676638" y="3030034"/>
              <a:ext cx="4217670" cy="501650"/>
            </a:xfrm>
            <a:custGeom>
              <a:avLst/>
              <a:gdLst>
                <a:gd name="connsiteX0" fmla="*/ 0 w 6014720"/>
                <a:gd name="connsiteY0" fmla="*/ 83642 h 501840"/>
                <a:gd name="connsiteX1" fmla="*/ 83642 w 6014720"/>
                <a:gd name="connsiteY1" fmla="*/ 0 h 501840"/>
                <a:gd name="connsiteX2" fmla="*/ 5931078 w 6014720"/>
                <a:gd name="connsiteY2" fmla="*/ 0 h 501840"/>
                <a:gd name="connsiteX3" fmla="*/ 6014720 w 6014720"/>
                <a:gd name="connsiteY3" fmla="*/ 83642 h 501840"/>
                <a:gd name="connsiteX4" fmla="*/ 6014720 w 6014720"/>
                <a:gd name="connsiteY4" fmla="*/ 418198 h 501840"/>
                <a:gd name="connsiteX5" fmla="*/ 5931078 w 6014720"/>
                <a:gd name="connsiteY5" fmla="*/ 501840 h 501840"/>
                <a:gd name="connsiteX6" fmla="*/ 83642 w 6014720"/>
                <a:gd name="connsiteY6" fmla="*/ 501840 h 501840"/>
                <a:gd name="connsiteX7" fmla="*/ 0 w 6014720"/>
                <a:gd name="connsiteY7" fmla="*/ 418198 h 501840"/>
                <a:gd name="connsiteX8" fmla="*/ 0 w 601472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4720" h="501840">
                  <a:moveTo>
                    <a:pt x="0" y="83642"/>
                  </a:moveTo>
                  <a:cubicBezTo>
                    <a:pt x="0" y="37448"/>
                    <a:pt x="37448" y="0"/>
                    <a:pt x="83642" y="0"/>
                  </a:cubicBezTo>
                  <a:lnTo>
                    <a:pt x="5931078" y="0"/>
                  </a:lnTo>
                  <a:cubicBezTo>
                    <a:pt x="5977272" y="0"/>
                    <a:pt x="6014720" y="37448"/>
                    <a:pt x="6014720" y="83642"/>
                  </a:cubicBezTo>
                  <a:lnTo>
                    <a:pt x="6014720" y="418198"/>
                  </a:lnTo>
                  <a:cubicBezTo>
                    <a:pt x="6014720" y="464392"/>
                    <a:pt x="5977272" y="501840"/>
                    <a:pt x="5931078" y="501840"/>
                  </a:cubicBezTo>
                  <a:lnTo>
                    <a:pt x="83642" y="501840"/>
                  </a:lnTo>
                  <a:cubicBezTo>
                    <a:pt x="37448" y="501840"/>
                    <a:pt x="0" y="464392"/>
                    <a:pt x="0" y="418198"/>
                  </a:cubicBezTo>
                  <a:lnTo>
                    <a:pt x="0" y="8364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1840" tIns="24498" rIns="251840" bIns="24498" numCol="1" spcCol="1270" anchor="ctr" anchorCtr="0">
              <a:noAutofit/>
            </a:bodyPr>
            <a:p>
              <a:pPr lvl="0" algn="ctr" defTabSz="755650">
                <a:spcBef>
                  <a:spcPct val="0"/>
                </a:spcBef>
                <a:spcAft>
                  <a:spcPct val="35000"/>
                </a:spcAft>
              </a:pPr>
              <a:r>
                <a:rPr lang="en-SG" altLang="en-US" sz="2200" b="1" kern="1200" smtClean="0">
                  <a:latin typeface="Arial" panose="020B0604020202020204" pitchFamily="34" charset="0"/>
                  <a:cs typeface="Arial" panose="020B0604020202020204" pitchFamily="34" charset="0"/>
                </a:rPr>
                <a:t>Chức năng thông tin</a:t>
              </a:r>
              <a:endParaRPr lang="en-SG" altLang="en-US" sz="2200" b="1" kern="1200" smtClean="0">
                <a:latin typeface="Arial" panose="020B0604020202020204" pitchFamily="34" charset="0"/>
                <a:cs typeface="Arial" panose="020B0604020202020204" pitchFamily="34" charset="0"/>
              </a:endParaRPr>
            </a:p>
          </p:txBody>
        </p:sp>
      </p:grpSp>
      <p:grpSp>
        <p:nvGrpSpPr>
          <p:cNvPr id="20" name="Group 19"/>
          <p:cNvGrpSpPr/>
          <p:nvPr/>
        </p:nvGrpSpPr>
        <p:grpSpPr>
          <a:xfrm>
            <a:off x="322943" y="5086280"/>
            <a:ext cx="8592185" cy="1427480"/>
            <a:chOff x="246743" y="4095680"/>
            <a:chExt cx="8592185" cy="1427480"/>
          </a:xfrm>
        </p:grpSpPr>
        <p:sp>
          <p:nvSpPr>
            <p:cNvPr id="16" name="Freeform 15"/>
            <p:cNvSpPr/>
            <p:nvPr/>
          </p:nvSpPr>
          <p:spPr>
            <a:xfrm>
              <a:off x="246743" y="4310310"/>
              <a:ext cx="8592185" cy="1212850"/>
            </a:xfrm>
            <a:custGeom>
              <a:avLst/>
              <a:gdLst>
                <a:gd name="connsiteX0" fmla="*/ 0 w 8592458"/>
                <a:gd name="connsiteY0" fmla="*/ 0 h 722925"/>
                <a:gd name="connsiteX1" fmla="*/ 8592458 w 8592458"/>
                <a:gd name="connsiteY1" fmla="*/ 0 h 722925"/>
                <a:gd name="connsiteX2" fmla="*/ 8592458 w 8592458"/>
                <a:gd name="connsiteY2" fmla="*/ 722925 h 722925"/>
                <a:gd name="connsiteX3" fmla="*/ 0 w 8592458"/>
                <a:gd name="connsiteY3" fmla="*/ 722925 h 722925"/>
                <a:gd name="connsiteX4" fmla="*/ 0 w 8592458"/>
                <a:gd name="connsiteY4" fmla="*/ 0 h 72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458" h="722925">
                  <a:moveTo>
                    <a:pt x="0" y="0"/>
                  </a:moveTo>
                  <a:lnTo>
                    <a:pt x="8592458" y="0"/>
                  </a:lnTo>
                  <a:lnTo>
                    <a:pt x="8592458" y="722925"/>
                  </a:lnTo>
                  <a:lnTo>
                    <a:pt x="0" y="722925"/>
                  </a:lnTo>
                  <a:lnTo>
                    <a:pt x="0" y="0"/>
                  </a:lnTo>
                  <a:close/>
                </a:path>
              </a:pathLst>
            </a:custGeom>
            <a:scene3d>
              <a:camera prst="orthographicFront"/>
              <a:lightRig rig="flat" dir="t"/>
            </a:scene3d>
            <a:sp3d z="190500" extrusionH="12700" prstMaterial="plastic">
              <a:bevelT w="50800" h="50800"/>
            </a:sp3d>
          </p:spPr>
          <p:style>
            <a:lnRef idx="1">
              <a:schemeClr val="accent2">
                <a:hueOff val="2340759"/>
                <a:satOff val="-2910"/>
                <a:lumOff val="68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6870" tIns="354076" rIns="666870" bIns="120904" numCol="1" spcCol="1270" anchor="t" anchorCtr="0">
              <a:noAutofit/>
            </a:bodyPr>
            <a:p>
              <a:pPr lvl="0" eaLnBrk="1" hangingPunct="1"/>
              <a:r>
                <a:rPr sz="2200" b="1" dirty="0">
                  <a:solidFill>
                    <a:schemeClr val="tx1"/>
                  </a:solidFill>
                  <a:latin typeface="Arial" panose="020B0604020202020204" pitchFamily="34" charset="0"/>
                  <a:cs typeface="Arial" panose="020B0604020202020204" pitchFamily="34" charset="0"/>
                  <a:sym typeface="+mn-ea"/>
                </a:rPr>
                <a:t>Biểu hiện cái đẹp: cái đẹp hiện hữu và được bảo tồn ngay trong những môi trường xấu.</a:t>
              </a:r>
              <a:endParaRPr lang="en-US" sz="2200" b="1" kern="1200" dirty="0">
                <a:solidFill>
                  <a:schemeClr val="tx1"/>
                </a:solidFill>
                <a:latin typeface="Arial" panose="020B0604020202020204" pitchFamily="34" charset="0"/>
                <a:cs typeface="Arial" panose="020B0604020202020204" pitchFamily="34" charset="0"/>
                <a:sym typeface="+mn-ea"/>
              </a:endParaRPr>
            </a:p>
          </p:txBody>
        </p:sp>
        <p:sp>
          <p:nvSpPr>
            <p:cNvPr id="17" name="Freeform 16"/>
            <p:cNvSpPr/>
            <p:nvPr/>
          </p:nvSpPr>
          <p:spPr>
            <a:xfrm>
              <a:off x="676638" y="4095680"/>
              <a:ext cx="4277360" cy="501650"/>
            </a:xfrm>
            <a:custGeom>
              <a:avLst/>
              <a:gdLst>
                <a:gd name="connsiteX0" fmla="*/ 0 w 6014720"/>
                <a:gd name="connsiteY0" fmla="*/ 83642 h 501840"/>
                <a:gd name="connsiteX1" fmla="*/ 83642 w 6014720"/>
                <a:gd name="connsiteY1" fmla="*/ 0 h 501840"/>
                <a:gd name="connsiteX2" fmla="*/ 5931078 w 6014720"/>
                <a:gd name="connsiteY2" fmla="*/ 0 h 501840"/>
                <a:gd name="connsiteX3" fmla="*/ 6014720 w 6014720"/>
                <a:gd name="connsiteY3" fmla="*/ 83642 h 501840"/>
                <a:gd name="connsiteX4" fmla="*/ 6014720 w 6014720"/>
                <a:gd name="connsiteY4" fmla="*/ 418198 h 501840"/>
                <a:gd name="connsiteX5" fmla="*/ 5931078 w 6014720"/>
                <a:gd name="connsiteY5" fmla="*/ 501840 h 501840"/>
                <a:gd name="connsiteX6" fmla="*/ 83642 w 6014720"/>
                <a:gd name="connsiteY6" fmla="*/ 501840 h 501840"/>
                <a:gd name="connsiteX7" fmla="*/ 0 w 6014720"/>
                <a:gd name="connsiteY7" fmla="*/ 418198 h 501840"/>
                <a:gd name="connsiteX8" fmla="*/ 0 w 601472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4720" h="501840">
                  <a:moveTo>
                    <a:pt x="0" y="83642"/>
                  </a:moveTo>
                  <a:cubicBezTo>
                    <a:pt x="0" y="37448"/>
                    <a:pt x="37448" y="0"/>
                    <a:pt x="83642" y="0"/>
                  </a:cubicBezTo>
                  <a:lnTo>
                    <a:pt x="5931078" y="0"/>
                  </a:lnTo>
                  <a:cubicBezTo>
                    <a:pt x="5977272" y="0"/>
                    <a:pt x="6014720" y="37448"/>
                    <a:pt x="6014720" y="83642"/>
                  </a:cubicBezTo>
                  <a:lnTo>
                    <a:pt x="6014720" y="418198"/>
                  </a:lnTo>
                  <a:cubicBezTo>
                    <a:pt x="6014720" y="464392"/>
                    <a:pt x="5977272" y="501840"/>
                    <a:pt x="5931078" y="501840"/>
                  </a:cubicBezTo>
                  <a:lnTo>
                    <a:pt x="83642" y="501840"/>
                  </a:lnTo>
                  <a:cubicBezTo>
                    <a:pt x="37448" y="501840"/>
                    <a:pt x="0" y="464392"/>
                    <a:pt x="0" y="418198"/>
                  </a:cubicBezTo>
                  <a:lnTo>
                    <a:pt x="0" y="8364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0"/>
                <a:lumOff val="686"/>
                <a:alphaOff val="0"/>
              </a:schemeClr>
            </a:fillRef>
            <a:effectRef idx="2">
              <a:schemeClr val="accent2">
                <a:hueOff val="2340759"/>
                <a:satOff val="-2910"/>
                <a:lumOff val="686"/>
                <a:alphaOff val="0"/>
              </a:schemeClr>
            </a:effectRef>
            <a:fontRef idx="minor">
              <a:schemeClr val="lt1"/>
            </a:fontRef>
          </p:style>
          <p:txBody>
            <a:bodyPr spcFirstLastPara="0" vert="horz" wrap="square" lIns="251840" tIns="24498" rIns="251840" bIns="24498" numCol="1" spcCol="1270" anchor="ctr" anchorCtr="0">
              <a:noAutofit/>
            </a:bodyPr>
            <a:p>
              <a:pPr lvl="0" algn="ctr" defTabSz="755650">
                <a:spcBef>
                  <a:spcPct val="0"/>
                </a:spcBef>
                <a:spcAft>
                  <a:spcPct val="35000"/>
                </a:spcAft>
              </a:pPr>
              <a:r>
                <a:rPr lang="en-US" sz="2200" b="1" kern="1200" smtClean="0">
                  <a:latin typeface="Arial" panose="020B0604020202020204" pitchFamily="34" charset="0"/>
                  <a:cs typeface="Arial" panose="020B0604020202020204" pitchFamily="34" charset="0"/>
                </a:rPr>
                <a:t>Chức năng thẩm mỹ</a:t>
              </a:r>
              <a:endParaRPr lang="en-US" sz="2200" b="1" kern="120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31115" y="0"/>
            <a:ext cx="9144000" cy="685800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7" name="Rectangle 6"/>
          <p:cNvSpPr/>
          <p:nvPr/>
        </p:nvSpPr>
        <p:spPr>
          <a:xfrm>
            <a:off x="394970" y="1933575"/>
            <a:ext cx="8354060" cy="1198880"/>
          </a:xfrm>
          <a:prstGeom prst="rect">
            <a:avLst/>
          </a:prstGeom>
        </p:spPr>
        <p:txBody>
          <a:bodyPr wrap="square">
            <a:spAutoFit/>
          </a:bodyPr>
          <a:p>
            <a:pPr algn="just">
              <a:lnSpc>
                <a:spcPct val="150000"/>
              </a:lnSpc>
            </a:pPr>
            <a:endParaRPr lang="en-US" sz="2400" b="1">
              <a:solidFill>
                <a:srgbClr val="180000"/>
              </a:solidFill>
              <a:latin typeface="Arial" panose="020B0604020202020204" pitchFamily="34" charset="0"/>
              <a:cs typeface="Arial" panose="020B0604020202020204" pitchFamily="34" charset="0"/>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endParaRPr>
          </a:p>
        </p:txBody>
      </p:sp>
      <p:pic>
        <p:nvPicPr>
          <p:cNvPr id="9" name="Picture 8" descr="phong-cach-ngon-ngu-nghe-thuat-01"/>
          <p:cNvPicPr>
            <a:picLocks noChangeAspect="1"/>
          </p:cNvPicPr>
          <p:nvPr/>
        </p:nvPicPr>
        <p:blipFill>
          <a:blip r:embed="rId2"/>
          <a:stretch>
            <a:fillRect/>
          </a:stretch>
        </p:blipFill>
        <p:spPr>
          <a:xfrm>
            <a:off x="148590" y="1267460"/>
            <a:ext cx="8784590" cy="5239385"/>
          </a:xfrm>
          <a:prstGeom prst="rect">
            <a:avLst/>
          </a:prstGeom>
        </p:spPr>
      </p:pic>
      <p:sp>
        <p:nvSpPr>
          <p:cNvPr id="10" name="Rectangle 9"/>
          <p:cNvSpPr/>
          <p:nvPr/>
        </p:nvSpPr>
        <p:spPr>
          <a:xfrm>
            <a:off x="2824388" y="407769"/>
            <a:ext cx="3035300" cy="70675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Hình tượng</a:t>
            </a:r>
            <a:endParaRPr lang="en-US"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1" name="Picture 10" descr="phong-cach-ngon-ngu-nghe-thuat-02"/>
          <p:cNvPicPr>
            <a:picLocks noChangeAspect="1"/>
          </p:cNvPicPr>
          <p:nvPr/>
        </p:nvPicPr>
        <p:blipFill>
          <a:blip r:embed="rId3"/>
          <a:stretch>
            <a:fillRect/>
          </a:stretch>
        </p:blipFill>
        <p:spPr>
          <a:xfrm>
            <a:off x="24130" y="1081405"/>
            <a:ext cx="9095740" cy="5425440"/>
          </a:xfrm>
          <a:prstGeom prst="rect">
            <a:avLst/>
          </a:prstGeom>
        </p:spPr>
      </p:pic>
      <p:sp>
        <p:nvSpPr>
          <p:cNvPr id="12" name="Rectangle 11"/>
          <p:cNvSpPr/>
          <p:nvPr/>
        </p:nvSpPr>
        <p:spPr>
          <a:xfrm>
            <a:off x="2790098" y="353159"/>
            <a:ext cx="3069590" cy="70675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Truyền cảm</a:t>
            </a:r>
            <a:endParaRPr lang="en-US"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3" name="Picture 12" descr="phong-cach-ngon-ngu-nghe-thuat-03"/>
          <p:cNvPicPr>
            <a:picLocks noChangeAspect="1"/>
          </p:cNvPicPr>
          <p:nvPr/>
        </p:nvPicPr>
        <p:blipFill>
          <a:blip r:embed="rId4"/>
          <a:stretch>
            <a:fillRect/>
          </a:stretch>
        </p:blipFill>
        <p:spPr>
          <a:xfrm>
            <a:off x="-66040" y="1114425"/>
            <a:ext cx="9133840" cy="5447665"/>
          </a:xfrm>
          <a:prstGeom prst="rect">
            <a:avLst/>
          </a:prstGeom>
        </p:spPr>
      </p:pic>
      <p:sp>
        <p:nvSpPr>
          <p:cNvPr id="14" name="Rectangle 13"/>
          <p:cNvSpPr/>
          <p:nvPr/>
        </p:nvSpPr>
        <p:spPr>
          <a:xfrm>
            <a:off x="3565115" y="403959"/>
            <a:ext cx="1773555" cy="70675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Cá thể</a:t>
            </a:r>
            <a:endParaRPr lang="en-US"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5" y="659130"/>
            <a:ext cx="9144635" cy="6309995"/>
          </a:xfrm>
          <a:prstGeom prst="rect">
            <a:avLst/>
          </a:prstGeom>
        </p:spPr>
      </p:pic>
      <p:sp>
        <p:nvSpPr>
          <p:cNvPr id="3" name="Rectangle 2"/>
          <p:cNvSpPr/>
          <p:nvPr/>
        </p:nvSpPr>
        <p:spPr>
          <a:xfrm>
            <a:off x="323215" y="659130"/>
            <a:ext cx="8744585" cy="619887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8166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200" b="1">
                <a:latin typeface="Arial" panose="020B0604020202020204" pitchFamily="34" charset="0"/>
                <a:cs typeface="Arial" panose="020B0604020202020204" pitchFamily="34" charset="0"/>
                <a:sym typeface="+mn-ea"/>
              </a:rPr>
              <a:t>2. Phong cách ngôn ngữ nghệ thuật</a:t>
            </a:r>
            <a:endParaRPr lang="en-US" sz="3200" b="1">
              <a:latin typeface="Arial" panose="020B0604020202020204" pitchFamily="34" charset="0"/>
              <a:cs typeface="Arial" panose="020B0604020202020204" pitchFamily="34" charset="0"/>
            </a:endParaRPr>
          </a:p>
        </p:txBody>
      </p:sp>
      <p:sp>
        <p:nvSpPr>
          <p:cNvPr id="5" name="Rectangle 4"/>
          <p:cNvSpPr/>
          <p:nvPr/>
        </p:nvSpPr>
        <p:spPr>
          <a:xfrm>
            <a:off x="639670" y="927199"/>
            <a:ext cx="390588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 Tính hình tượng</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16200000">
            <a:off x="2102485" y="-2103120"/>
            <a:ext cx="8016875" cy="12222480"/>
          </a:xfrm>
          <a:prstGeom prst="rect">
            <a:avLst/>
          </a:prstGeom>
        </p:spPr>
      </p:pic>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888365"/>
          </a:xfrm>
          <a:prstGeom prst="rect">
            <a:avLst/>
          </a:prstGeom>
          <a:solidFill>
            <a:schemeClr val="bg2">
              <a:lumMod val="75000"/>
              <a:alpha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500" b="1">
                <a:latin typeface="Arial" panose="020B0604020202020204" pitchFamily="34" charset="0"/>
                <a:cs typeface="Arial" panose="020B0604020202020204" pitchFamily="34" charset="0"/>
              </a:rPr>
              <a:t>2. Phong cách ngôn ngữ nghệ thuật</a:t>
            </a:r>
            <a:endParaRPr lang="en-US" sz="3500" b="1">
              <a:latin typeface="Arial" panose="020B0604020202020204" pitchFamily="34" charset="0"/>
              <a:cs typeface="Arial" panose="020B0604020202020204" pitchFamily="34" charset="0"/>
            </a:endParaRPr>
          </a:p>
        </p:txBody>
      </p:sp>
      <p:sp>
        <p:nvSpPr>
          <p:cNvPr id="9" name="Rectangle 8"/>
          <p:cNvSpPr/>
          <p:nvPr/>
        </p:nvSpPr>
        <p:spPr>
          <a:xfrm>
            <a:off x="619818" y="1058644"/>
            <a:ext cx="1577975" cy="4603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a:ln w="11430"/>
                <a:solidFill>
                  <a:schemeClr val="bg1"/>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Ngữ liệu:</a:t>
            </a:r>
            <a:endParaRPr lang="en-US" sz="2400" b="1" spc="50">
              <a:ln w="11430"/>
              <a:solidFill>
                <a:schemeClr val="bg1"/>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5" name="Rectangle 14"/>
          <p:cNvSpPr/>
          <p:nvPr/>
        </p:nvSpPr>
        <p:spPr>
          <a:xfrm>
            <a:off x="0" y="1619885"/>
            <a:ext cx="5440045" cy="1799590"/>
          </a:xfrm>
          <a:prstGeom prst="rect">
            <a:avLst/>
          </a:prstGeom>
        </p:spPr>
        <p:txBody>
          <a:bodyPr wrap="square">
            <a:spAutoFit/>
          </a:bodyPr>
          <a:lstStyle/>
          <a:p>
            <a:pPr algn="ctr">
              <a:spcBef>
                <a:spcPts val="600"/>
              </a:spcBef>
            </a:pPr>
            <a:r>
              <a:rPr lang="en-US" sz="2400" b="1" i="1">
                <a:solidFill>
                  <a:schemeClr val="bg1"/>
                </a:solidFill>
                <a:latin typeface="Arial" panose="020B0604020202020204" pitchFamily="34" charset="0"/>
                <a:cs typeface="Arial" panose="020B0604020202020204" pitchFamily="34" charset="0"/>
              </a:rPr>
              <a:t>“ Thân em vừa trắng lại vừa tròn</a:t>
            </a:r>
            <a:endParaRPr lang="en-US" sz="2400" b="1" i="1">
              <a:solidFill>
                <a:schemeClr val="bg1"/>
              </a:solidFill>
              <a:latin typeface="Arial" panose="020B0604020202020204" pitchFamily="34" charset="0"/>
              <a:cs typeface="Arial" panose="020B0604020202020204" pitchFamily="34" charset="0"/>
            </a:endParaRPr>
          </a:p>
          <a:p>
            <a:pPr algn="ctr">
              <a:spcBef>
                <a:spcPts val="600"/>
              </a:spcBef>
            </a:pPr>
            <a:r>
              <a:rPr lang="en-US" sz="2400" b="1" i="1">
                <a:solidFill>
                  <a:schemeClr val="bg1"/>
                </a:solidFill>
                <a:latin typeface="Arial" panose="020B0604020202020204" pitchFamily="34" charset="0"/>
                <a:cs typeface="Arial" panose="020B0604020202020204" pitchFamily="34" charset="0"/>
              </a:rPr>
              <a:t>   Bảy nổi ba chìm với nước non</a:t>
            </a:r>
            <a:endParaRPr lang="en-US" sz="2400" b="1" i="1">
              <a:solidFill>
                <a:schemeClr val="bg1"/>
              </a:solidFill>
              <a:latin typeface="Arial" panose="020B0604020202020204" pitchFamily="34" charset="0"/>
              <a:cs typeface="Arial" panose="020B0604020202020204" pitchFamily="34" charset="0"/>
            </a:endParaRPr>
          </a:p>
          <a:p>
            <a:pPr algn="ctr">
              <a:spcBef>
                <a:spcPts val="600"/>
              </a:spcBef>
            </a:pPr>
            <a:r>
              <a:rPr lang="en-US" sz="2400" b="1" i="1">
                <a:solidFill>
                  <a:schemeClr val="bg1"/>
                </a:solidFill>
                <a:latin typeface="Arial" panose="020B0604020202020204" pitchFamily="34" charset="0"/>
                <a:cs typeface="Arial" panose="020B0604020202020204" pitchFamily="34" charset="0"/>
              </a:rPr>
              <a:t>Rắn nát mặc dầu tay kẻ nặn</a:t>
            </a:r>
            <a:endParaRPr lang="en-US" sz="2400" b="1" i="1">
              <a:solidFill>
                <a:schemeClr val="bg1"/>
              </a:solidFill>
              <a:latin typeface="Arial" panose="020B0604020202020204" pitchFamily="34" charset="0"/>
              <a:cs typeface="Arial" panose="020B0604020202020204" pitchFamily="34" charset="0"/>
            </a:endParaRPr>
          </a:p>
          <a:p>
            <a:pPr algn="ctr">
              <a:spcBef>
                <a:spcPts val="600"/>
              </a:spcBef>
            </a:pPr>
            <a:r>
              <a:rPr lang="en-US" sz="2400" b="1" i="1">
                <a:solidFill>
                  <a:schemeClr val="bg1"/>
                </a:solidFill>
                <a:latin typeface="Arial" panose="020B0604020202020204" pitchFamily="34" charset="0"/>
                <a:cs typeface="Arial" panose="020B0604020202020204" pitchFamily="34" charset="0"/>
              </a:rPr>
              <a:t>Mà em vẫn giữ tấm lòng son”</a:t>
            </a:r>
            <a:endParaRPr lang="en-US" sz="2400" b="1" i="1">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93700" y="4085590"/>
            <a:ext cx="3959225" cy="1898015"/>
          </a:xfrm>
          <a:prstGeom prst="rect">
            <a:avLst/>
          </a:prstGeom>
          <a:solidFill>
            <a:srgbClr val="F8F7E5"/>
          </a:solidFill>
          <a:ln w="762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p>
            <a:pPr algn="ctr">
              <a:lnSpc>
                <a:spcPct val="150000"/>
              </a:lnSpc>
            </a:pPr>
            <a:r>
              <a:rPr lang="en-US" sz="2400" b="1">
                <a:solidFill>
                  <a:srgbClr val="180000"/>
                </a:solidFill>
                <a:latin typeface="Arial" panose="020B0604020202020204" pitchFamily="34" charset="0"/>
                <a:cs typeface="Arial" panose="020B0604020202020204" pitchFamily="34" charset="0"/>
              </a:rPr>
              <a:t>Món ăn</a:t>
            </a:r>
            <a:endParaRPr lang="en-US" sz="2400" b="1">
              <a:solidFill>
                <a:srgbClr val="180000"/>
              </a:solidFill>
              <a:latin typeface="Arial" panose="020B0604020202020204" pitchFamily="34" charset="0"/>
              <a:cs typeface="Arial" panose="020B0604020202020204" pitchFamily="34" charset="0"/>
            </a:endParaRPr>
          </a:p>
        </p:txBody>
      </p:sp>
      <p:sp>
        <p:nvSpPr>
          <p:cNvPr id="7" name="Rectangle 6"/>
          <p:cNvSpPr/>
          <p:nvPr/>
        </p:nvSpPr>
        <p:spPr>
          <a:xfrm>
            <a:off x="4816475" y="4086225"/>
            <a:ext cx="3946525" cy="1897380"/>
          </a:xfrm>
          <a:prstGeom prst="rect">
            <a:avLst/>
          </a:prstGeom>
          <a:solidFill>
            <a:schemeClr val="bg2"/>
          </a:solidFill>
          <a:ln w="76200">
            <a:solidFill>
              <a:srgbClr val="6D4C3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p>
            <a:pPr algn="ctr">
              <a:lnSpc>
                <a:spcPct val="100000"/>
              </a:lnSpc>
            </a:pPr>
            <a:r>
              <a:rPr lang="en-US" sz="2400" b="1">
                <a:solidFill>
                  <a:srgbClr val="180000"/>
                </a:solidFill>
                <a:latin typeface="Arial" panose="020B0604020202020204" pitchFamily="34" charset="0"/>
                <a:cs typeface="Arial" panose="020B0604020202020204" pitchFamily="34" charset="0"/>
              </a:rPr>
              <a:t>Thân phận phụ nữ trong xã hội cũ</a:t>
            </a:r>
            <a:r>
              <a:rPr lang="en-SG" altLang="en-US" sz="2400" b="1">
                <a:solidFill>
                  <a:srgbClr val="180000"/>
                </a:solidFill>
                <a:latin typeface="Arial" panose="020B0604020202020204" pitchFamily="34" charset="0"/>
                <a:cs typeface="Arial" panose="020B0604020202020204" pitchFamily="34" charset="0"/>
              </a:rPr>
              <a:t>: </a:t>
            </a:r>
            <a:r>
              <a:rPr lang="en-US" sz="2400" b="1">
                <a:solidFill>
                  <a:srgbClr val="180000"/>
                </a:solidFill>
                <a:latin typeface="Arial" panose="020B0604020202020204" pitchFamily="34" charset="0"/>
                <a:cs typeface="Arial" panose="020B0604020202020204" pitchFamily="34" charset="0"/>
              </a:rPr>
              <a:t>đẹp</a:t>
            </a:r>
            <a:r>
              <a:rPr lang="en-SG" altLang="en-US" sz="2400" b="1">
                <a:solidFill>
                  <a:srgbClr val="180000"/>
                </a:solidFill>
                <a:latin typeface="Arial" panose="020B0604020202020204" pitchFamily="34" charset="0"/>
                <a:cs typeface="Arial" panose="020B0604020202020204" pitchFamily="34" charset="0"/>
              </a:rPr>
              <a:t>, </a:t>
            </a:r>
            <a:r>
              <a:rPr lang="en-US" sz="2400" b="1">
                <a:solidFill>
                  <a:srgbClr val="180000"/>
                </a:solidFill>
                <a:latin typeface="Arial" panose="020B0604020202020204" pitchFamily="34" charset="0"/>
                <a:cs typeface="Arial" panose="020B0604020202020204" pitchFamily="34" charset="0"/>
              </a:rPr>
              <a:t>phẩm chất </a:t>
            </a:r>
            <a:r>
              <a:rPr lang="en-SG" altLang="en-US" sz="2400" b="1">
                <a:solidFill>
                  <a:srgbClr val="180000"/>
                </a:solidFill>
                <a:latin typeface="Arial" panose="020B0604020202020204" pitchFamily="34" charset="0"/>
                <a:cs typeface="Arial" panose="020B0604020202020204" pitchFamily="34" charset="0"/>
              </a:rPr>
              <a:t>tốt nhưng số phận lênh đênh.</a:t>
            </a:r>
            <a:endParaRPr lang="en-US" sz="2400" b="1">
              <a:solidFill>
                <a:srgbClr val="18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bldLvl="0" animBg="1"/>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5" y="659130"/>
            <a:ext cx="9144635" cy="6309995"/>
          </a:xfrm>
          <a:prstGeom prst="rect">
            <a:avLst/>
          </a:prstGeom>
        </p:spPr>
      </p:pic>
      <p:sp>
        <p:nvSpPr>
          <p:cNvPr id="3" name="Rectangle 2"/>
          <p:cNvSpPr/>
          <p:nvPr/>
        </p:nvSpPr>
        <p:spPr>
          <a:xfrm>
            <a:off x="323215" y="659130"/>
            <a:ext cx="8744585" cy="619887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8166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200" b="1">
                <a:latin typeface="Arial" panose="020B0604020202020204" pitchFamily="34" charset="0"/>
                <a:cs typeface="Arial" panose="020B0604020202020204" pitchFamily="34" charset="0"/>
                <a:sym typeface="+mn-ea"/>
              </a:rPr>
              <a:t>2. Phong cách ngôn ngữ nghệ thuật</a:t>
            </a:r>
            <a:endParaRPr lang="en-US" sz="3200" b="1">
              <a:latin typeface="Arial" panose="020B0604020202020204" pitchFamily="34" charset="0"/>
              <a:cs typeface="Arial" panose="020B0604020202020204" pitchFamily="34" charset="0"/>
            </a:endParaRPr>
          </a:p>
        </p:txBody>
      </p:sp>
      <p:sp>
        <p:nvSpPr>
          <p:cNvPr id="5" name="Rectangle 4"/>
          <p:cNvSpPr/>
          <p:nvPr/>
        </p:nvSpPr>
        <p:spPr>
          <a:xfrm>
            <a:off x="639670" y="927199"/>
            <a:ext cx="390588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 Tính hình tượng</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Text Box 15"/>
          <p:cNvSpPr txBox="1"/>
          <p:nvPr/>
        </p:nvSpPr>
        <p:spPr>
          <a:xfrm>
            <a:off x="1207770" y="3633470"/>
            <a:ext cx="6943090" cy="2861310"/>
          </a:xfrm>
          <a:prstGeom prst="rect">
            <a:avLst/>
          </a:prstGeom>
          <a:noFill/>
        </p:spPr>
        <p:txBody>
          <a:bodyPr wrap="square" rtlCol="0" anchor="t">
            <a:spAutoFit/>
          </a:bodyPr>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 Là cách diễn đạt cụ thể dùng </a:t>
            </a:r>
            <a:r>
              <a:rPr lang="en-US" sz="2400" b="1">
                <a:solidFill>
                  <a:srgbClr val="FF0000"/>
                </a:solidFill>
                <a:latin typeface="Arial" panose="020B0604020202020204" pitchFamily="34" charset="0"/>
                <a:cs typeface="Arial" panose="020B0604020202020204" pitchFamily="34" charset="0"/>
                <a:sym typeface="+mn-ea"/>
              </a:rPr>
              <a:t>hình ảnh, màu sắc, biểu tượng</a:t>
            </a:r>
            <a:r>
              <a:rPr lang="en-US" sz="2400" b="1">
                <a:solidFill>
                  <a:srgbClr val="180000"/>
                </a:solidFill>
                <a:latin typeface="Arial" panose="020B0604020202020204" pitchFamily="34" charset="0"/>
                <a:cs typeface="Arial" panose="020B0604020202020204" pitchFamily="34" charset="0"/>
                <a:sym typeface="+mn-ea"/>
              </a:rPr>
              <a:t> để người đọc suy nghĩ đến những vấn đề trong cuộc sống.</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p:txBody>
      </p:sp>
      <p:sp>
        <p:nvSpPr>
          <p:cNvPr id="17" name="Right Arrow 16"/>
          <p:cNvSpPr/>
          <p:nvPr/>
        </p:nvSpPr>
        <p:spPr>
          <a:xfrm>
            <a:off x="416560" y="3874135"/>
            <a:ext cx="6096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grpSp>
        <p:nvGrpSpPr>
          <p:cNvPr id="23" name="Group 22"/>
          <p:cNvGrpSpPr/>
          <p:nvPr/>
        </p:nvGrpSpPr>
        <p:grpSpPr>
          <a:xfrm>
            <a:off x="468630" y="1864360"/>
            <a:ext cx="8206740" cy="1330960"/>
            <a:chOff x="2804929" y="1775571"/>
            <a:chExt cx="8206595" cy="1336215"/>
          </a:xfrm>
        </p:grpSpPr>
        <p:sp>
          <p:nvSpPr>
            <p:cNvPr id="24" name="Freeform 23"/>
            <p:cNvSpPr/>
            <p:nvPr/>
          </p:nvSpPr>
          <p:spPr>
            <a:xfrm>
              <a:off x="3001776" y="1968736"/>
              <a:ext cx="8009748" cy="1143050"/>
            </a:xfrm>
            <a:custGeom>
              <a:avLst/>
              <a:gdLst>
                <a:gd name="connsiteX0" fmla="*/ 0 w 2969719"/>
                <a:gd name="connsiteY0" fmla="*/ 0 h 928037"/>
                <a:gd name="connsiteX1" fmla="*/ 2969719 w 2969719"/>
                <a:gd name="connsiteY1" fmla="*/ 0 h 928037"/>
                <a:gd name="connsiteX2" fmla="*/ 2969719 w 2969719"/>
                <a:gd name="connsiteY2" fmla="*/ 928037 h 928037"/>
                <a:gd name="connsiteX3" fmla="*/ 0 w 2969719"/>
                <a:gd name="connsiteY3" fmla="*/ 928037 h 928037"/>
                <a:gd name="connsiteX4" fmla="*/ 0 w 2969719"/>
                <a:gd name="connsiteY4" fmla="*/ 0 h 928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19" h="928037">
                  <a:moveTo>
                    <a:pt x="0" y="0"/>
                  </a:moveTo>
                  <a:lnTo>
                    <a:pt x="2969719" y="0"/>
                  </a:lnTo>
                  <a:lnTo>
                    <a:pt x="2969719" y="928037"/>
                  </a:lnTo>
                  <a:lnTo>
                    <a:pt x="0" y="928037"/>
                  </a:lnTo>
                  <a:lnTo>
                    <a:pt x="0" y="0"/>
                  </a:lnTo>
                  <a:close/>
                </a:path>
              </a:pathLst>
            </a:custGeom>
            <a:ln>
              <a:solidFill>
                <a:srgbClr val="8A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28591" tIns="99060" rIns="99060" bIns="99060" numCol="1" spcCol="1270" anchor="ctr" anchorCtr="0">
              <a:noAutofit/>
            </a:bodyPr>
            <a:p>
              <a:pPr lvl="0" algn="ctr" defTabSz="1155700">
                <a:spcBef>
                  <a:spcPct val="0"/>
                </a:spcBef>
              </a:pPr>
              <a:r>
                <a:rPr lang="en-US" sz="2800" b="1" kern="1200" smtClean="0">
                  <a:solidFill>
                    <a:srgbClr val="8A0000"/>
                  </a:solidFill>
                  <a:latin typeface="Arial" panose="020B0604020202020204" pitchFamily="34" charset="0"/>
                  <a:cs typeface="Arial" panose="020B0604020202020204" pitchFamily="34" charset="0"/>
                </a:rPr>
                <a:t>Em hiểu tính hình tượng là gì?</a:t>
              </a:r>
              <a:endParaRPr lang="en-US" sz="2800" b="1" kern="1200" smtClean="0">
                <a:solidFill>
                  <a:srgbClr val="8A0000"/>
                </a:solidFill>
                <a:latin typeface="Arial" panose="020B0604020202020204" pitchFamily="34" charset="0"/>
                <a:cs typeface="Arial" panose="020B0604020202020204" pitchFamily="34" charset="0"/>
              </a:endParaRPr>
            </a:p>
          </p:txBody>
        </p:sp>
        <p:sp>
          <p:nvSpPr>
            <p:cNvPr id="25" name="Rectangle 24"/>
            <p:cNvSpPr/>
            <p:nvPr/>
          </p:nvSpPr>
          <p:spPr>
            <a:xfrm>
              <a:off x="2804929" y="1775571"/>
              <a:ext cx="865490" cy="1090137"/>
            </a:xfrm>
            <a:prstGeom prst="rect">
              <a:avLst/>
            </a:prstGeom>
            <a:blipFill>
              <a:blip r:embed="rId5">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5" y="659130"/>
            <a:ext cx="9144635" cy="6309995"/>
          </a:xfrm>
          <a:prstGeom prst="rect">
            <a:avLst/>
          </a:prstGeom>
        </p:spPr>
      </p:pic>
      <p:sp>
        <p:nvSpPr>
          <p:cNvPr id="3" name="Rectangle 2"/>
          <p:cNvSpPr/>
          <p:nvPr/>
        </p:nvSpPr>
        <p:spPr>
          <a:xfrm>
            <a:off x="297815" y="567055"/>
            <a:ext cx="8941435" cy="640207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8166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200" b="1">
                <a:latin typeface="Arial" panose="020B0604020202020204" pitchFamily="34" charset="0"/>
                <a:cs typeface="Arial" panose="020B0604020202020204" pitchFamily="34" charset="0"/>
                <a:sym typeface="+mn-ea"/>
              </a:rPr>
              <a:t>2. Phong cách ngôn ngữ nghệ thuật</a:t>
            </a:r>
            <a:endParaRPr lang="en-US" sz="3200" b="1">
              <a:latin typeface="Arial" panose="020B0604020202020204" pitchFamily="34" charset="0"/>
              <a:cs typeface="Arial" panose="020B0604020202020204" pitchFamily="34" charset="0"/>
            </a:endParaRPr>
          </a:p>
        </p:txBody>
      </p:sp>
      <p:sp>
        <p:nvSpPr>
          <p:cNvPr id="5" name="Rectangle 4"/>
          <p:cNvSpPr/>
          <p:nvPr/>
        </p:nvSpPr>
        <p:spPr>
          <a:xfrm>
            <a:off x="415515" y="819884"/>
            <a:ext cx="390588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 Tính hình tượng</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Text Box 15"/>
          <p:cNvSpPr txBox="1"/>
          <p:nvPr/>
        </p:nvSpPr>
        <p:spPr>
          <a:xfrm>
            <a:off x="1019810" y="5407025"/>
            <a:ext cx="7514590" cy="1198880"/>
          </a:xfrm>
          <a:prstGeom prst="rect">
            <a:avLst/>
          </a:prstGeom>
          <a:noFill/>
        </p:spPr>
        <p:txBody>
          <a:bodyPr wrap="square" rtlCol="0" anchor="t">
            <a:spAutoFit/>
          </a:bodyPr>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Để tạo ra hình tượng ngôn ngữ, người viết sẽ</a:t>
            </a:r>
            <a:r>
              <a:rPr lang="en-US" sz="2400" b="1">
                <a:solidFill>
                  <a:srgbClr val="FF0000"/>
                </a:solidFill>
                <a:latin typeface="Arial" panose="020B0604020202020204" pitchFamily="34" charset="0"/>
                <a:cs typeface="Arial" panose="020B0604020202020204" pitchFamily="34" charset="0"/>
                <a:sym typeface="+mn-ea"/>
              </a:rPr>
              <a:t> sử dụng các BPNT như ẩn dụ, so sánh, hoán dụ…</a:t>
            </a:r>
            <a:endParaRPr lang="en-US" sz="2400" b="1">
              <a:solidFill>
                <a:srgbClr val="FF0000"/>
              </a:solidFill>
              <a:latin typeface="Arial" panose="020B0604020202020204" pitchFamily="34" charset="0"/>
              <a:cs typeface="Arial" panose="020B0604020202020204" pitchFamily="34" charset="0"/>
              <a:sym typeface="+mn-ea"/>
            </a:endParaRPr>
          </a:p>
        </p:txBody>
      </p:sp>
      <p:sp>
        <p:nvSpPr>
          <p:cNvPr id="17" name="Right Arrow 16"/>
          <p:cNvSpPr/>
          <p:nvPr/>
        </p:nvSpPr>
        <p:spPr>
          <a:xfrm>
            <a:off x="323215" y="5711825"/>
            <a:ext cx="6096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 name="Text Box 17"/>
          <p:cNvSpPr txBox="1"/>
          <p:nvPr/>
        </p:nvSpPr>
        <p:spPr>
          <a:xfrm>
            <a:off x="487045" y="1250950"/>
            <a:ext cx="6943090" cy="4661535"/>
          </a:xfrm>
          <a:prstGeom prst="rect">
            <a:avLst/>
          </a:prstGeom>
          <a:noFill/>
        </p:spPr>
        <p:txBody>
          <a:bodyPr wrap="square" rtlCol="0" anchor="t">
            <a:spAutoFit/>
          </a:bodyPr>
          <a:p>
            <a:pPr algn="just">
              <a:lnSpc>
                <a:spcPct val="150000"/>
              </a:lnSpc>
            </a:pPr>
            <a:r>
              <a:rPr lang="en-US" altLang="vi-VN" sz="2200" b="1" dirty="0">
                <a:latin typeface="Arial" panose="020B0604020202020204" pitchFamily="34" charset="0"/>
                <a:cs typeface="Arial" panose="020B0604020202020204" pitchFamily="34" charset="0"/>
                <a:sym typeface="+mn-ea"/>
              </a:rPr>
              <a:t>-</a:t>
            </a:r>
            <a:r>
              <a:rPr lang="vi-VN" altLang="x-none" sz="2200" b="1" dirty="0">
                <a:latin typeface="Arial" panose="020B0604020202020204" pitchFamily="34" charset="0"/>
                <a:cs typeface="Arial" panose="020B0604020202020204" pitchFamily="34" charset="0"/>
                <a:sym typeface="+mn-ea"/>
              </a:rPr>
              <a:t>  </a:t>
            </a:r>
            <a:r>
              <a:rPr lang="en-SG" altLang="vi-VN" sz="2200" b="1" dirty="0">
                <a:latin typeface="Arial" panose="020B0604020202020204" pitchFamily="34" charset="0"/>
                <a:cs typeface="Arial" panose="020B0604020202020204" pitchFamily="34" charset="0"/>
                <a:sym typeface="+mn-ea"/>
              </a:rPr>
              <a:t>VD</a:t>
            </a:r>
            <a:r>
              <a:rPr lang="en-US" altLang="vi-VN" sz="2200" b="1" dirty="0">
                <a:latin typeface="Arial" panose="020B0604020202020204" pitchFamily="34" charset="0"/>
                <a:cs typeface="Arial" panose="020B0604020202020204" pitchFamily="34" charset="0"/>
                <a:sym typeface="+mn-ea"/>
              </a:rPr>
              <a:t>1: </a:t>
            </a:r>
            <a:r>
              <a:rPr lang="vi-VN" altLang="x-none" sz="2200" b="1" dirty="0">
                <a:latin typeface="Arial" panose="020B0604020202020204" pitchFamily="34" charset="0"/>
                <a:cs typeface="Arial" panose="020B0604020202020204" pitchFamily="34" charset="0"/>
                <a:sym typeface="+mn-ea"/>
              </a:rPr>
              <a:t> </a:t>
            </a:r>
            <a:r>
              <a:rPr lang="en-US" sz="2200" b="1" dirty="0">
                <a:latin typeface="Arial" panose="020B0604020202020204" pitchFamily="34" charset="0"/>
                <a:cs typeface="Arial" panose="020B0604020202020204" pitchFamily="34" charset="0"/>
                <a:sym typeface="+mn-ea"/>
              </a:rPr>
              <a:t>Tiện đây mận mới hỏi đào</a:t>
            </a:r>
            <a:endParaRPr lang="en-US" sz="2200" b="1" dirty="0">
              <a:latin typeface="Arial" panose="020B0604020202020204" pitchFamily="34" charset="0"/>
              <a:cs typeface="Arial" panose="020B0604020202020204" pitchFamily="34" charset="0"/>
              <a:sym typeface="+mn-ea"/>
            </a:endParaRPr>
          </a:p>
          <a:p>
            <a:pPr algn="just">
              <a:lnSpc>
                <a:spcPct val="150000"/>
              </a:lnSpc>
            </a:pPr>
            <a:r>
              <a:rPr lang="en-US" sz="2200" b="1" dirty="0">
                <a:latin typeface="Arial" panose="020B0604020202020204" pitchFamily="34" charset="0"/>
                <a:cs typeface="Arial" panose="020B0604020202020204" pitchFamily="34" charset="0"/>
                <a:sym typeface="+mn-ea"/>
              </a:rPr>
              <a:t>Vườn hồng đã có ai vào </a:t>
            </a:r>
            <a:r>
              <a:rPr lang="en-SG" altLang="en-US" sz="2200" b="1" dirty="0">
                <a:latin typeface="Arial" panose="020B0604020202020204" pitchFamily="34" charset="0"/>
                <a:cs typeface="Arial" panose="020B0604020202020204" pitchFamily="34" charset="0"/>
                <a:sym typeface="+mn-ea"/>
              </a:rPr>
              <a:t>hay chưa</a:t>
            </a:r>
            <a:endParaRPr lang="en-US" sz="2200" b="1" dirty="0">
              <a:latin typeface="Arial" panose="020B0604020202020204" pitchFamily="34" charset="0"/>
              <a:cs typeface="Arial" panose="020B0604020202020204" pitchFamily="34" charset="0"/>
              <a:sym typeface="+mn-ea"/>
            </a:endParaRPr>
          </a:p>
          <a:p>
            <a:pPr algn="just">
              <a:lnSpc>
                <a:spcPct val="150000"/>
              </a:lnSpc>
            </a:pPr>
            <a:r>
              <a:rPr lang="en-US" sz="2200" b="1" dirty="0">
                <a:latin typeface="Arial" panose="020B0604020202020204" pitchFamily="34" charset="0"/>
                <a:cs typeface="Arial" panose="020B0604020202020204" pitchFamily="34" charset="0"/>
                <a:sym typeface="+mn-ea"/>
              </a:rPr>
              <a:t>     Mận đã hỏi thì đào xin thưa</a:t>
            </a:r>
            <a:endParaRPr lang="en-US" sz="2200" b="1" dirty="0">
              <a:latin typeface="Arial" panose="020B0604020202020204" pitchFamily="34" charset="0"/>
              <a:cs typeface="Arial" panose="020B0604020202020204" pitchFamily="34" charset="0"/>
              <a:sym typeface="+mn-ea"/>
            </a:endParaRPr>
          </a:p>
          <a:p>
            <a:pPr algn="just">
              <a:lnSpc>
                <a:spcPct val="150000"/>
              </a:lnSpc>
            </a:pPr>
            <a:r>
              <a:rPr lang="en-US" sz="2200" b="1" dirty="0">
                <a:latin typeface="Arial" panose="020B0604020202020204" pitchFamily="34" charset="0"/>
                <a:cs typeface="Arial" panose="020B0604020202020204" pitchFamily="34" charset="0"/>
                <a:sym typeface="+mn-ea"/>
              </a:rPr>
              <a:t>Vườn hồng có lối nhưng chưa ai vào.”</a:t>
            </a:r>
            <a:endParaRPr lang="en-US" sz="2200" dirty="0">
              <a:latin typeface="Arial" panose="020B0604020202020204" pitchFamily="34" charset="0"/>
              <a:cs typeface="Arial" panose="020B0604020202020204" pitchFamily="34" charset="0"/>
            </a:endParaRPr>
          </a:p>
          <a:p>
            <a:pPr algn="just">
              <a:lnSpc>
                <a:spcPct val="150000"/>
              </a:lnSpc>
            </a:pPr>
            <a:r>
              <a:rPr lang="en-US" sz="2200" b="1" dirty="0">
                <a:latin typeface="Arial" panose="020B0604020202020204" pitchFamily="34" charset="0"/>
                <a:cs typeface="Arial" panose="020B0604020202020204" pitchFamily="34" charset="0"/>
                <a:sym typeface="+mn-ea"/>
              </a:rPr>
              <a:t>-  </a:t>
            </a:r>
            <a:r>
              <a:rPr lang="en-US" sz="2200" dirty="0">
                <a:latin typeface="Arial" panose="020B0604020202020204" pitchFamily="34" charset="0"/>
                <a:cs typeface="Arial" panose="020B0604020202020204" pitchFamily="34" charset="0"/>
                <a:sym typeface="+mn-ea"/>
              </a:rPr>
              <a:t>VD2:</a:t>
            </a:r>
            <a:r>
              <a:rPr lang="en-US" sz="2200" b="1" dirty="0">
                <a:latin typeface="Arial" panose="020B0604020202020204" pitchFamily="34" charset="0"/>
                <a:cs typeface="Arial" panose="020B0604020202020204" pitchFamily="34" charset="0"/>
                <a:sym typeface="+mn-ea"/>
              </a:rPr>
              <a:t> </a:t>
            </a:r>
            <a:r>
              <a:rPr lang="en-US" sz="2200" dirty="0">
                <a:latin typeface="Arial" panose="020B0604020202020204" pitchFamily="34" charset="0"/>
                <a:cs typeface="Arial" panose="020B0604020202020204" pitchFamily="34" charset="0"/>
                <a:sym typeface="+mn-ea"/>
              </a:rPr>
              <a:t> Thân em như d</a:t>
            </a:r>
            <a:r>
              <a:rPr lang="en-SG" altLang="en-US" sz="2200" dirty="0">
                <a:latin typeface="Arial" panose="020B0604020202020204" pitchFamily="34" charset="0"/>
                <a:cs typeface="Arial" panose="020B0604020202020204" pitchFamily="34" charset="0"/>
                <a:sym typeface="+mn-ea"/>
              </a:rPr>
              <a:t>ả</a:t>
            </a:r>
            <a:r>
              <a:rPr lang="en-US" sz="2200" dirty="0">
                <a:latin typeface="Arial" panose="020B0604020202020204" pitchFamily="34" charset="0"/>
                <a:cs typeface="Arial" panose="020B0604020202020204" pitchFamily="34" charset="0"/>
                <a:sym typeface="+mn-ea"/>
              </a:rPr>
              <a:t>i lụa đào</a:t>
            </a:r>
            <a:endParaRPr lang="en-US" sz="2200" dirty="0">
              <a:latin typeface="Arial" panose="020B0604020202020204" pitchFamily="34" charset="0"/>
              <a:cs typeface="Arial" panose="020B0604020202020204" pitchFamily="34" charset="0"/>
              <a:sym typeface="+mn-ea"/>
            </a:endParaRPr>
          </a:p>
          <a:p>
            <a:pPr algn="just">
              <a:lnSpc>
                <a:spcPct val="150000"/>
              </a:lnSpc>
            </a:pPr>
            <a:r>
              <a:rPr lang="en-US" sz="2200" dirty="0">
                <a:latin typeface="Arial" panose="020B0604020202020204" pitchFamily="34" charset="0"/>
                <a:cs typeface="Arial" panose="020B0604020202020204" pitchFamily="34" charset="0"/>
                <a:sym typeface="+mn-ea"/>
              </a:rPr>
              <a:t>Phất phơ giữa chợ biết vào tay ai.”</a:t>
            </a:r>
            <a:endParaRPr lang="en-US" sz="2200" b="1" dirty="0">
              <a:latin typeface="Arial" panose="020B0604020202020204" pitchFamily="34" charset="0"/>
              <a:cs typeface="Arial" panose="020B0604020202020204" pitchFamily="34" charset="0"/>
              <a:sym typeface="+mn-ea"/>
            </a:endParaRPr>
          </a:p>
          <a:p>
            <a:pPr algn="just">
              <a:lnSpc>
                <a:spcPct val="150000"/>
              </a:lnSpc>
            </a:pPr>
            <a:r>
              <a:rPr lang="en-US" sz="2200" b="1" dirty="0">
                <a:latin typeface="Arial" panose="020B0604020202020204" pitchFamily="34" charset="0"/>
                <a:cs typeface="Arial" panose="020B0604020202020204" pitchFamily="34" charset="0"/>
                <a:sym typeface="+mn-ea"/>
              </a:rPr>
              <a:t>- </a:t>
            </a:r>
            <a:r>
              <a:rPr lang="en-US" sz="2200" dirty="0">
                <a:latin typeface="Arial" panose="020B0604020202020204" pitchFamily="34" charset="0"/>
                <a:cs typeface="Arial" panose="020B0604020202020204" pitchFamily="34" charset="0"/>
                <a:sym typeface="+mn-ea"/>
              </a:rPr>
              <a:t> </a:t>
            </a:r>
            <a:r>
              <a:rPr lang="en-US" sz="2200" b="1" dirty="0">
                <a:latin typeface="Arial" panose="020B0604020202020204" pitchFamily="34" charset="0"/>
                <a:cs typeface="Arial" panose="020B0604020202020204" pitchFamily="34" charset="0"/>
                <a:sym typeface="+mn-ea"/>
              </a:rPr>
              <a:t> VD3: Thôn Đoài ngồi nhớ thôn Đông,</a:t>
            </a:r>
            <a:endParaRPr lang="en-US" sz="2200" b="1" dirty="0">
              <a:latin typeface="Arial" panose="020B0604020202020204" pitchFamily="34" charset="0"/>
              <a:cs typeface="Arial" panose="020B0604020202020204" pitchFamily="34" charset="0"/>
            </a:endParaRPr>
          </a:p>
          <a:p>
            <a:pPr algn="just">
              <a:lnSpc>
                <a:spcPct val="150000"/>
              </a:lnSpc>
            </a:pPr>
            <a:r>
              <a:rPr lang="en-US" sz="2200" b="1" dirty="0">
                <a:latin typeface="Arial" panose="020B0604020202020204" pitchFamily="34" charset="0"/>
                <a:cs typeface="Arial" panose="020B0604020202020204" pitchFamily="34" charset="0"/>
                <a:sym typeface="+mn-ea"/>
              </a:rPr>
              <a:t>Một người chín nhớ mười mong một người.</a:t>
            </a:r>
            <a:endParaRPr lang="en-US" sz="2200" b="1" dirty="0">
              <a:latin typeface="Arial" panose="020B0604020202020204" pitchFamily="34" charset="0"/>
              <a:cs typeface="Arial" panose="020B0604020202020204" pitchFamily="34" charset="0"/>
            </a:endParaRPr>
          </a:p>
          <a:p>
            <a:pPr algn="just">
              <a:lnSpc>
                <a:spcPct val="150000"/>
              </a:lnSpc>
            </a:pPr>
            <a:r>
              <a:rPr lang="en-US" sz="2200" dirty="0">
                <a:latin typeface="Arial" panose="020B0604020202020204" pitchFamily="34" charset="0"/>
                <a:cs typeface="Arial" panose="020B0604020202020204" pitchFamily="34" charset="0"/>
                <a:sym typeface="+mn-ea"/>
              </a:rPr>
              <a:t>             </a:t>
            </a:r>
            <a:endParaRPr lang="en-US" sz="2200" b="1">
              <a:solidFill>
                <a:srgbClr val="180000"/>
              </a:solidFill>
              <a:latin typeface="Arial" panose="020B0604020202020204" pitchFamily="34" charset="0"/>
              <a:cs typeface="Arial" panose="020B0604020202020204" pitchFamily="34" charset="0"/>
              <a:sym typeface="+mn-ea"/>
            </a:endParaRPr>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cxnSp>
        <p:nvCxnSpPr>
          <p:cNvPr id="6" name="Straight Arrow Connector 5"/>
          <p:cNvCxnSpPr/>
          <p:nvPr/>
        </p:nvCxnSpPr>
        <p:spPr>
          <a:xfrm flipV="1">
            <a:off x="5743575" y="1778635"/>
            <a:ext cx="1398905" cy="2794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901055" y="4020185"/>
            <a:ext cx="1398905" cy="2794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629400" y="5156835"/>
            <a:ext cx="670560" cy="2476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7089775" y="1372235"/>
            <a:ext cx="2284730" cy="598805"/>
          </a:xfrm>
          <a:prstGeom prst="rect">
            <a:avLst/>
          </a:prstGeom>
          <a:noFill/>
        </p:spPr>
        <p:txBody>
          <a:bodyPr wrap="square" rtlCol="0" anchor="t">
            <a:spAutoFit/>
          </a:bodyPr>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  Ẩn dụ</a:t>
            </a:r>
            <a:endParaRPr lang="en-US" sz="2200" b="1">
              <a:solidFill>
                <a:srgbClr val="180000"/>
              </a:solidFill>
              <a:latin typeface="Arial" panose="020B0604020202020204" pitchFamily="34" charset="0"/>
              <a:cs typeface="Arial" panose="020B0604020202020204" pitchFamily="34" charset="0"/>
              <a:sym typeface="+mn-ea"/>
            </a:endParaRPr>
          </a:p>
        </p:txBody>
      </p:sp>
      <p:sp>
        <p:nvSpPr>
          <p:cNvPr id="11" name="Text Box 10"/>
          <p:cNvSpPr txBox="1"/>
          <p:nvPr/>
        </p:nvSpPr>
        <p:spPr>
          <a:xfrm>
            <a:off x="7386320" y="3734435"/>
            <a:ext cx="2284730" cy="598805"/>
          </a:xfrm>
          <a:prstGeom prst="rect">
            <a:avLst/>
          </a:prstGeom>
          <a:noFill/>
        </p:spPr>
        <p:txBody>
          <a:bodyPr wrap="square" rtlCol="0" anchor="t">
            <a:spAutoFit/>
          </a:bodyPr>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So sánh</a:t>
            </a:r>
            <a:endParaRPr lang="en-US" sz="2200" b="1">
              <a:solidFill>
                <a:srgbClr val="180000"/>
              </a:solidFill>
              <a:latin typeface="Arial" panose="020B0604020202020204" pitchFamily="34" charset="0"/>
              <a:cs typeface="Arial" panose="020B0604020202020204" pitchFamily="34" charset="0"/>
              <a:sym typeface="+mn-ea"/>
            </a:endParaRPr>
          </a:p>
        </p:txBody>
      </p:sp>
      <p:sp>
        <p:nvSpPr>
          <p:cNvPr id="12" name="Text Box 11"/>
          <p:cNvSpPr txBox="1"/>
          <p:nvPr/>
        </p:nvSpPr>
        <p:spPr>
          <a:xfrm>
            <a:off x="7077075" y="4871085"/>
            <a:ext cx="2310765" cy="598805"/>
          </a:xfrm>
          <a:prstGeom prst="rect">
            <a:avLst/>
          </a:prstGeom>
          <a:noFill/>
        </p:spPr>
        <p:txBody>
          <a:bodyPr wrap="square" rtlCol="0" anchor="t">
            <a:spAutoFit/>
          </a:bodyPr>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    Hoán dụ</a:t>
            </a:r>
            <a:endParaRPr lang="en-US" sz="2200" b="1">
              <a:solidFill>
                <a:srgbClr val="180000"/>
              </a:solidFill>
              <a:latin typeface="Arial" panose="020B0604020202020204" pitchFamily="34" charset="0"/>
              <a:cs typeface="Arial" panose="020B0604020202020204" pitchFamily="34" charset="0"/>
              <a:sym typeface="+mn-ea"/>
            </a:endParaRPr>
          </a:p>
        </p:txBody>
      </p:sp>
      <p:grpSp>
        <p:nvGrpSpPr>
          <p:cNvPr id="23" name="Group 22"/>
          <p:cNvGrpSpPr/>
          <p:nvPr/>
        </p:nvGrpSpPr>
        <p:grpSpPr>
          <a:xfrm>
            <a:off x="549275" y="1854835"/>
            <a:ext cx="8206740" cy="1330960"/>
            <a:chOff x="2804929" y="1775571"/>
            <a:chExt cx="8206595" cy="1336215"/>
          </a:xfrm>
        </p:grpSpPr>
        <p:sp>
          <p:nvSpPr>
            <p:cNvPr id="24" name="Freeform 23"/>
            <p:cNvSpPr/>
            <p:nvPr/>
          </p:nvSpPr>
          <p:spPr>
            <a:xfrm>
              <a:off x="3001776" y="1968736"/>
              <a:ext cx="8009748" cy="1143050"/>
            </a:xfrm>
            <a:custGeom>
              <a:avLst/>
              <a:gdLst>
                <a:gd name="connsiteX0" fmla="*/ 0 w 2969719"/>
                <a:gd name="connsiteY0" fmla="*/ 0 h 928037"/>
                <a:gd name="connsiteX1" fmla="*/ 2969719 w 2969719"/>
                <a:gd name="connsiteY1" fmla="*/ 0 h 928037"/>
                <a:gd name="connsiteX2" fmla="*/ 2969719 w 2969719"/>
                <a:gd name="connsiteY2" fmla="*/ 928037 h 928037"/>
                <a:gd name="connsiteX3" fmla="*/ 0 w 2969719"/>
                <a:gd name="connsiteY3" fmla="*/ 928037 h 928037"/>
                <a:gd name="connsiteX4" fmla="*/ 0 w 2969719"/>
                <a:gd name="connsiteY4" fmla="*/ 0 h 928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19" h="928037">
                  <a:moveTo>
                    <a:pt x="0" y="0"/>
                  </a:moveTo>
                  <a:lnTo>
                    <a:pt x="2969719" y="0"/>
                  </a:lnTo>
                  <a:lnTo>
                    <a:pt x="2969719" y="928037"/>
                  </a:lnTo>
                  <a:lnTo>
                    <a:pt x="0" y="928037"/>
                  </a:lnTo>
                  <a:lnTo>
                    <a:pt x="0" y="0"/>
                  </a:lnTo>
                  <a:close/>
                </a:path>
              </a:pathLst>
            </a:custGeom>
            <a:ln>
              <a:solidFill>
                <a:srgbClr val="8A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28591" tIns="99060" rIns="99060" bIns="99060" numCol="1" spcCol="1270" anchor="ctr" anchorCtr="0">
              <a:noAutofit/>
            </a:bodyPr>
            <a:p>
              <a:pPr lvl="0" algn="ctr" defTabSz="1155700">
                <a:spcBef>
                  <a:spcPct val="0"/>
                </a:spcBef>
              </a:pPr>
              <a:r>
                <a:rPr lang="en-US" sz="2800" b="1" kern="1200" smtClean="0">
                  <a:solidFill>
                    <a:srgbClr val="8A0000"/>
                  </a:solidFill>
                  <a:latin typeface="Arial" panose="020B0604020202020204" pitchFamily="34" charset="0"/>
                  <a:cs typeface="Arial" panose="020B0604020202020204" pitchFamily="34" charset="0"/>
                </a:rPr>
                <a:t>Để ngôn ngữ có tính hình tượng, cần phải làm gì?</a:t>
              </a:r>
              <a:endParaRPr lang="en-US" sz="2800" b="1" kern="1200" smtClean="0">
                <a:solidFill>
                  <a:srgbClr val="8A0000"/>
                </a:solidFill>
                <a:latin typeface="Arial" panose="020B0604020202020204" pitchFamily="34" charset="0"/>
                <a:cs typeface="Arial" panose="020B0604020202020204" pitchFamily="34" charset="0"/>
              </a:endParaRPr>
            </a:p>
          </p:txBody>
        </p:sp>
        <p:sp>
          <p:nvSpPr>
            <p:cNvPr id="25" name="Rectangle 24"/>
            <p:cNvSpPr/>
            <p:nvPr/>
          </p:nvSpPr>
          <p:spPr>
            <a:xfrm>
              <a:off x="2804929" y="1775571"/>
              <a:ext cx="865490" cy="1090137"/>
            </a:xfrm>
            <a:prstGeom prst="rect">
              <a:avLst/>
            </a:prstGeom>
            <a:blipFill>
              <a:blip r:embed="rId5">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Par">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1"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5" y="659130"/>
            <a:ext cx="9144635" cy="6309995"/>
          </a:xfrm>
          <a:prstGeom prst="rect">
            <a:avLst/>
          </a:prstGeom>
        </p:spPr>
      </p:pic>
      <p:sp>
        <p:nvSpPr>
          <p:cNvPr id="3" name="Rectangle 2"/>
          <p:cNvSpPr/>
          <p:nvPr/>
        </p:nvSpPr>
        <p:spPr>
          <a:xfrm>
            <a:off x="352425" y="723265"/>
            <a:ext cx="8744585" cy="619887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8166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200" b="1">
                <a:latin typeface="Arial" panose="020B0604020202020204" pitchFamily="34" charset="0"/>
                <a:cs typeface="Arial" panose="020B0604020202020204" pitchFamily="34" charset="0"/>
                <a:sym typeface="+mn-ea"/>
              </a:rPr>
              <a:t>2. Phong cách ngôn ngữ nghệ thuật</a:t>
            </a:r>
            <a:endParaRPr lang="en-US" sz="3200" b="1">
              <a:latin typeface="Arial" panose="020B0604020202020204" pitchFamily="34" charset="0"/>
              <a:cs typeface="Arial" panose="020B0604020202020204" pitchFamily="34" charset="0"/>
            </a:endParaRPr>
          </a:p>
        </p:txBody>
      </p:sp>
      <p:sp>
        <p:nvSpPr>
          <p:cNvPr id="5" name="Rectangle 4"/>
          <p:cNvSpPr/>
          <p:nvPr/>
        </p:nvSpPr>
        <p:spPr>
          <a:xfrm>
            <a:off x="639670" y="927199"/>
            <a:ext cx="390588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 Tính hình tượng</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Text Box 15"/>
          <p:cNvSpPr txBox="1"/>
          <p:nvPr/>
        </p:nvSpPr>
        <p:spPr>
          <a:xfrm>
            <a:off x="1207770" y="3481070"/>
            <a:ext cx="6943090" cy="2306955"/>
          </a:xfrm>
          <a:prstGeom prst="rect">
            <a:avLst/>
          </a:prstGeom>
          <a:noFill/>
        </p:spPr>
        <p:txBody>
          <a:bodyPr wrap="square" rtlCol="0" anchor="t">
            <a:spAutoFit/>
          </a:bodyPr>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Tính hình tượng làm cho ngôn ngữ nghệ thuật có tính</a:t>
            </a:r>
            <a:r>
              <a:rPr lang="en-US" sz="2400" b="1">
                <a:solidFill>
                  <a:srgbClr val="FF0000"/>
                </a:solidFill>
                <a:latin typeface="Arial" panose="020B0604020202020204" pitchFamily="34" charset="0"/>
                <a:cs typeface="Arial" panose="020B0604020202020204" pitchFamily="34" charset="0"/>
                <a:sym typeface="+mn-ea"/>
              </a:rPr>
              <a:t> đa nghĩa, hàm </a:t>
            </a:r>
            <a:r>
              <a:rPr lang="en-SG" altLang="en-US" sz="2400" b="1">
                <a:solidFill>
                  <a:srgbClr val="FF0000"/>
                </a:solidFill>
                <a:latin typeface="Arial" panose="020B0604020202020204" pitchFamily="34" charset="0"/>
                <a:cs typeface="Arial" panose="020B0604020202020204" pitchFamily="34" charset="0"/>
                <a:sym typeface="+mn-ea"/>
              </a:rPr>
              <a:t>s</a:t>
            </a:r>
            <a:r>
              <a:rPr lang="en-US" sz="2400" b="1">
                <a:solidFill>
                  <a:srgbClr val="FF0000"/>
                </a:solidFill>
                <a:latin typeface="Arial" panose="020B0604020202020204" pitchFamily="34" charset="0"/>
                <a:cs typeface="Arial" panose="020B0604020202020204" pitchFamily="34" charset="0"/>
                <a:sym typeface="+mn-ea"/>
              </a:rPr>
              <a:t>úc.</a:t>
            </a:r>
            <a:endParaRPr lang="en-US" sz="2400" b="1">
              <a:solidFill>
                <a:srgbClr val="FF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p:txBody>
      </p:sp>
      <p:sp>
        <p:nvSpPr>
          <p:cNvPr id="17" name="Right Arrow 16"/>
          <p:cNvSpPr/>
          <p:nvPr/>
        </p:nvSpPr>
        <p:spPr>
          <a:xfrm>
            <a:off x="416560" y="3721735"/>
            <a:ext cx="6096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grpSp>
        <p:nvGrpSpPr>
          <p:cNvPr id="23" name="Group 22"/>
          <p:cNvGrpSpPr/>
          <p:nvPr/>
        </p:nvGrpSpPr>
        <p:grpSpPr>
          <a:xfrm>
            <a:off x="399415" y="1761490"/>
            <a:ext cx="8206740" cy="1330960"/>
            <a:chOff x="2804929" y="1775571"/>
            <a:chExt cx="8206595" cy="1336215"/>
          </a:xfrm>
        </p:grpSpPr>
        <p:sp>
          <p:nvSpPr>
            <p:cNvPr id="24" name="Freeform 23"/>
            <p:cNvSpPr/>
            <p:nvPr/>
          </p:nvSpPr>
          <p:spPr>
            <a:xfrm>
              <a:off x="3001776" y="1968736"/>
              <a:ext cx="8009748" cy="1143050"/>
            </a:xfrm>
            <a:custGeom>
              <a:avLst/>
              <a:gdLst>
                <a:gd name="connsiteX0" fmla="*/ 0 w 2969719"/>
                <a:gd name="connsiteY0" fmla="*/ 0 h 928037"/>
                <a:gd name="connsiteX1" fmla="*/ 2969719 w 2969719"/>
                <a:gd name="connsiteY1" fmla="*/ 0 h 928037"/>
                <a:gd name="connsiteX2" fmla="*/ 2969719 w 2969719"/>
                <a:gd name="connsiteY2" fmla="*/ 928037 h 928037"/>
                <a:gd name="connsiteX3" fmla="*/ 0 w 2969719"/>
                <a:gd name="connsiteY3" fmla="*/ 928037 h 928037"/>
                <a:gd name="connsiteX4" fmla="*/ 0 w 2969719"/>
                <a:gd name="connsiteY4" fmla="*/ 0 h 928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19" h="928037">
                  <a:moveTo>
                    <a:pt x="0" y="0"/>
                  </a:moveTo>
                  <a:lnTo>
                    <a:pt x="2969719" y="0"/>
                  </a:lnTo>
                  <a:lnTo>
                    <a:pt x="2969719" y="928037"/>
                  </a:lnTo>
                  <a:lnTo>
                    <a:pt x="0" y="928037"/>
                  </a:lnTo>
                  <a:lnTo>
                    <a:pt x="0" y="0"/>
                  </a:lnTo>
                  <a:close/>
                </a:path>
              </a:pathLst>
            </a:custGeom>
            <a:ln>
              <a:solidFill>
                <a:srgbClr val="8A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28591" tIns="99060" rIns="99060" bIns="99060" numCol="1" spcCol="1270" anchor="ctr" anchorCtr="0">
              <a:noAutofit/>
            </a:bodyPr>
            <a:p>
              <a:pPr lvl="0" algn="ctr" defTabSz="1155700">
                <a:spcBef>
                  <a:spcPct val="0"/>
                </a:spcBef>
              </a:pPr>
              <a:r>
                <a:rPr lang="en-US" sz="2800" b="1" kern="1200" smtClean="0">
                  <a:solidFill>
                    <a:srgbClr val="8A0000"/>
                  </a:solidFill>
                  <a:latin typeface="Arial" panose="020B0604020202020204" pitchFamily="34" charset="0"/>
                  <a:cs typeface="Arial" panose="020B0604020202020204" pitchFamily="34" charset="0"/>
                </a:rPr>
                <a:t>Tính hình tượng tạo đặc điểm gì cho ngôn từ nghệ thuật?</a:t>
              </a:r>
              <a:endParaRPr lang="en-US" sz="2800" b="1" kern="1200" smtClean="0">
                <a:solidFill>
                  <a:srgbClr val="8A0000"/>
                </a:solidFill>
                <a:latin typeface="Arial" panose="020B0604020202020204" pitchFamily="34" charset="0"/>
                <a:cs typeface="Arial" panose="020B0604020202020204" pitchFamily="34" charset="0"/>
              </a:endParaRPr>
            </a:p>
          </p:txBody>
        </p:sp>
        <p:sp>
          <p:nvSpPr>
            <p:cNvPr id="25" name="Rectangle 24"/>
            <p:cNvSpPr/>
            <p:nvPr/>
          </p:nvSpPr>
          <p:spPr>
            <a:xfrm>
              <a:off x="2804929" y="1775571"/>
              <a:ext cx="865490" cy="1090137"/>
            </a:xfrm>
            <a:prstGeom prst="rect">
              <a:avLst/>
            </a:prstGeom>
            <a:blipFill>
              <a:blip r:embed="rId5">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620" y="548005"/>
            <a:ext cx="9144635" cy="6309995"/>
          </a:xfrm>
          <a:prstGeom prst="rect">
            <a:avLst/>
          </a:prstGeom>
        </p:spPr>
      </p:pic>
      <p:sp>
        <p:nvSpPr>
          <p:cNvPr id="3" name="Rectangle 2"/>
          <p:cNvSpPr/>
          <p:nvPr/>
        </p:nvSpPr>
        <p:spPr>
          <a:xfrm>
            <a:off x="71120" y="142240"/>
            <a:ext cx="8884285" cy="657352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50800"/>
            <a:ext cx="9144000" cy="711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200" b="1">
                <a:latin typeface="Arial" panose="020B0604020202020204" pitchFamily="34" charset="0"/>
                <a:cs typeface="Arial" panose="020B0604020202020204" pitchFamily="34" charset="0"/>
                <a:sym typeface="+mn-ea"/>
              </a:rPr>
              <a:t>2. Phong cách ngôn ngữ nghệ thuật</a:t>
            </a:r>
            <a:endParaRPr lang="en-US" sz="3200" b="1">
              <a:latin typeface="Arial" panose="020B0604020202020204" pitchFamily="34" charset="0"/>
              <a:cs typeface="Arial" panose="020B0604020202020204" pitchFamily="34" charset="0"/>
            </a:endParaRPr>
          </a:p>
        </p:txBody>
      </p:sp>
      <p:sp>
        <p:nvSpPr>
          <p:cNvPr id="5" name="Rectangle 4"/>
          <p:cNvSpPr/>
          <p:nvPr/>
        </p:nvSpPr>
        <p:spPr>
          <a:xfrm>
            <a:off x="330108" y="622399"/>
            <a:ext cx="3458210" cy="52197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 Tính truyền cảm</a:t>
            </a:r>
            <a:endParaRPr lang="en-US" sz="2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Text Box 15"/>
          <p:cNvSpPr txBox="1"/>
          <p:nvPr/>
        </p:nvSpPr>
        <p:spPr>
          <a:xfrm>
            <a:off x="1224280" y="2552700"/>
            <a:ext cx="6943090" cy="1753235"/>
          </a:xfrm>
          <a:prstGeom prst="rect">
            <a:avLst/>
          </a:prstGeom>
          <a:noFill/>
        </p:spPr>
        <p:txBody>
          <a:bodyPr wrap="square" rtlCol="0" anchor="t">
            <a:spAutoFit/>
          </a:bodyPr>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sp>
        <p:nvSpPr>
          <p:cNvPr id="7" name="Text Box 6"/>
          <p:cNvSpPr txBox="1"/>
          <p:nvPr/>
        </p:nvSpPr>
        <p:spPr>
          <a:xfrm>
            <a:off x="335915" y="1129665"/>
            <a:ext cx="8211185" cy="2122805"/>
          </a:xfrm>
          <a:prstGeom prst="rect">
            <a:avLst/>
          </a:prstGeom>
          <a:noFill/>
        </p:spPr>
        <p:txBody>
          <a:bodyPr wrap="square" rtlCol="0" anchor="t">
            <a:spAutoFit/>
          </a:bodyPr>
          <a:p>
            <a:pPr algn="just">
              <a:lnSpc>
                <a:spcPct val="100000"/>
              </a:lnSpc>
            </a:pPr>
            <a:r>
              <a:rPr lang="en-US" sz="2200" b="1">
                <a:solidFill>
                  <a:srgbClr val="180000"/>
                </a:solidFill>
                <a:latin typeface="Arial" panose="020B0604020202020204" pitchFamily="34" charset="0"/>
                <a:cs typeface="Arial" panose="020B0604020202020204" pitchFamily="34" charset="0"/>
                <a:sym typeface="+mn-ea"/>
              </a:rPr>
              <a:t>♣Ngữ liệu 1: </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00000"/>
              </a:lnSpc>
            </a:pPr>
            <a:r>
              <a:rPr lang="en-US" sz="2200" b="1">
                <a:solidFill>
                  <a:srgbClr val="180000"/>
                </a:solidFill>
                <a:latin typeface="Arial" panose="020B0604020202020204" pitchFamily="34" charset="0"/>
                <a:cs typeface="Arial" panose="020B0604020202020204" pitchFamily="34" charset="0"/>
                <a:sym typeface="+mn-ea"/>
              </a:rPr>
              <a:t>“Nướng dân đen trên ngọn lửa hung tàn </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00000"/>
              </a:lnSpc>
            </a:pPr>
            <a:r>
              <a:rPr lang="en-US" sz="2200" b="1">
                <a:solidFill>
                  <a:srgbClr val="180000"/>
                </a:solidFill>
                <a:latin typeface="Arial" panose="020B0604020202020204" pitchFamily="34" charset="0"/>
                <a:cs typeface="Arial" panose="020B0604020202020204" pitchFamily="34" charset="0"/>
                <a:sym typeface="+mn-ea"/>
              </a:rPr>
              <a:t>Vùi con đỏ xuống dưới hầm tai vạ.”</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00000"/>
              </a:lnSpc>
            </a:pPr>
            <a:r>
              <a:rPr lang="en-US" sz="2200" b="1">
                <a:solidFill>
                  <a:srgbClr val="180000"/>
                </a:solidFill>
                <a:latin typeface="Arial" panose="020B0604020202020204" pitchFamily="34" charset="0"/>
                <a:cs typeface="Arial" panose="020B0604020202020204" pitchFamily="34" charset="0"/>
                <a:sym typeface="+mn-ea"/>
              </a:rPr>
              <a:t>                              (Trích Đại cáo bình Ngô, Nguyễn Trãi)</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00000"/>
              </a:lnSpc>
            </a:pP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00000"/>
              </a:lnSpc>
            </a:pPr>
            <a:endParaRPr lang="en-US" sz="2200" b="1">
              <a:solidFill>
                <a:srgbClr val="180000"/>
              </a:solidFill>
              <a:latin typeface="Arial" panose="020B0604020202020204" pitchFamily="34" charset="0"/>
              <a:cs typeface="Arial" panose="020B0604020202020204" pitchFamily="34" charset="0"/>
              <a:sym typeface="+mn-ea"/>
            </a:endParaRPr>
          </a:p>
        </p:txBody>
      </p:sp>
      <p:sp>
        <p:nvSpPr>
          <p:cNvPr id="23555" name="TextBox 3"/>
          <p:cNvSpPr txBox="1"/>
          <p:nvPr/>
        </p:nvSpPr>
        <p:spPr>
          <a:xfrm>
            <a:off x="302260" y="2447925"/>
            <a:ext cx="6971030" cy="3815080"/>
          </a:xfrm>
          <a:prstGeom prst="rect">
            <a:avLst/>
          </a:prstGeom>
          <a:noFill/>
          <a:ln w="9525">
            <a:noFill/>
          </a:ln>
        </p:spPr>
        <p:txBody>
          <a:bodyPr wrap="square" anchor="t">
            <a:spAutoFit/>
          </a:bodyPr>
          <a:p>
            <a:r>
              <a:rPr lang="en-US" altLang="vi-VN" sz="2200" b="1" dirty="0">
                <a:latin typeface="Arial" panose="020B0604020202020204" pitchFamily="34" charset="0"/>
                <a:cs typeface="Arial" panose="020B0604020202020204" pitchFamily="34" charset="0"/>
              </a:rPr>
              <a:t>♣Ngữ liệu 2:</a:t>
            </a:r>
            <a:endParaRPr lang="en-US" altLang="vi-VN" sz="2200" b="1" dirty="0">
              <a:latin typeface="Arial" panose="020B0604020202020204" pitchFamily="34" charset="0"/>
              <a:cs typeface="Arial" panose="020B0604020202020204" pitchFamily="34" charset="0"/>
            </a:endParaRPr>
          </a:p>
          <a:p>
            <a:r>
              <a:rPr lang="en-US" altLang="vi-VN" sz="2200" b="1" dirty="0">
                <a:latin typeface="Arial" panose="020B0604020202020204" pitchFamily="34" charset="0"/>
                <a:cs typeface="Arial" panose="020B0604020202020204" pitchFamily="34" charset="0"/>
              </a:rPr>
              <a:t>“</a:t>
            </a:r>
            <a:r>
              <a:rPr lang="vi-VN" altLang="x-none" sz="2200" b="1" dirty="0">
                <a:latin typeface="Arial" panose="020B0604020202020204" pitchFamily="34" charset="0"/>
                <a:cs typeface="Arial" panose="020B0604020202020204" pitchFamily="34" charset="0"/>
              </a:rPr>
              <a:t>Suốt mấy hôm rày đau tiễn đưa </a:t>
            </a:r>
            <a:br>
              <a:rPr lang="vi-VN" altLang="x-none" sz="2200" b="1" dirty="0">
                <a:latin typeface="Arial" panose="020B0604020202020204" pitchFamily="34" charset="0"/>
                <a:cs typeface="Arial" panose="020B0604020202020204" pitchFamily="34" charset="0"/>
              </a:rPr>
            </a:br>
            <a:r>
              <a:rPr lang="vi-VN" altLang="x-none" sz="2200" b="1" dirty="0">
                <a:latin typeface="Arial" panose="020B0604020202020204" pitchFamily="34" charset="0"/>
                <a:cs typeface="Arial" panose="020B0604020202020204" pitchFamily="34" charset="0"/>
              </a:rPr>
              <a:t>Đời tuôn nước mắt, trời tuôn mưa... </a:t>
            </a:r>
            <a:br>
              <a:rPr lang="vi-VN" altLang="x-none" sz="2200" b="1" dirty="0">
                <a:latin typeface="Arial" panose="020B0604020202020204" pitchFamily="34" charset="0"/>
                <a:cs typeface="Arial" panose="020B0604020202020204" pitchFamily="34" charset="0"/>
              </a:rPr>
            </a:br>
            <a:r>
              <a:rPr lang="vi-VN" altLang="x-none" sz="2200" b="1" dirty="0">
                <a:latin typeface="Arial" panose="020B0604020202020204" pitchFamily="34" charset="0"/>
                <a:cs typeface="Arial" panose="020B0604020202020204" pitchFamily="34" charset="0"/>
              </a:rPr>
              <a:t>Chiều nay con chạy về thăm Bác </a:t>
            </a:r>
            <a:br>
              <a:rPr lang="vi-VN" altLang="x-none" sz="2200" b="1" dirty="0">
                <a:latin typeface="Arial" panose="020B0604020202020204" pitchFamily="34" charset="0"/>
                <a:cs typeface="Arial" panose="020B0604020202020204" pitchFamily="34" charset="0"/>
              </a:rPr>
            </a:br>
            <a:r>
              <a:rPr lang="vi-VN" altLang="x-none" sz="2200" b="1" dirty="0">
                <a:latin typeface="Arial" panose="020B0604020202020204" pitchFamily="34" charset="0"/>
                <a:cs typeface="Arial" panose="020B0604020202020204" pitchFamily="34" charset="0"/>
              </a:rPr>
              <a:t>Ướt lạnh vườn cau, mấy gốc dừa! </a:t>
            </a:r>
            <a:br>
              <a:rPr lang="vi-VN" altLang="x-none" sz="2200" b="1" dirty="0">
                <a:latin typeface="Arial" panose="020B0604020202020204" pitchFamily="34" charset="0"/>
                <a:cs typeface="Arial" panose="020B0604020202020204" pitchFamily="34" charset="0"/>
              </a:rPr>
            </a:br>
            <a:endParaRPr lang="vi-VN" altLang="x-none" sz="2200" b="1" dirty="0">
              <a:latin typeface="Arial" panose="020B0604020202020204" pitchFamily="34" charset="0"/>
              <a:cs typeface="Arial" panose="020B0604020202020204" pitchFamily="34" charset="0"/>
            </a:endParaRPr>
          </a:p>
          <a:p>
            <a:r>
              <a:rPr lang="vi-VN" altLang="x-none" sz="2200" b="1" dirty="0">
                <a:latin typeface="Arial" panose="020B0604020202020204" pitchFamily="34" charset="0"/>
                <a:cs typeface="Arial" panose="020B0604020202020204" pitchFamily="34" charset="0"/>
              </a:rPr>
              <a:t>Con lại lần theo lối sỏi quen </a:t>
            </a:r>
            <a:br>
              <a:rPr lang="vi-VN" altLang="x-none" sz="2200" b="1" dirty="0">
                <a:latin typeface="Arial" panose="020B0604020202020204" pitchFamily="34" charset="0"/>
                <a:cs typeface="Arial" panose="020B0604020202020204" pitchFamily="34" charset="0"/>
              </a:rPr>
            </a:br>
            <a:r>
              <a:rPr lang="vi-VN" altLang="x-none" sz="2200" b="1" dirty="0">
                <a:latin typeface="Arial" panose="020B0604020202020204" pitchFamily="34" charset="0"/>
                <a:cs typeface="Arial" panose="020B0604020202020204" pitchFamily="34" charset="0"/>
              </a:rPr>
              <a:t>Đến bên thang gác, đứng nhìn lên </a:t>
            </a:r>
            <a:br>
              <a:rPr lang="vi-VN" altLang="x-none" sz="2200" b="1" dirty="0">
                <a:latin typeface="Arial" panose="020B0604020202020204" pitchFamily="34" charset="0"/>
                <a:cs typeface="Arial" panose="020B0604020202020204" pitchFamily="34" charset="0"/>
              </a:rPr>
            </a:br>
            <a:r>
              <a:rPr lang="vi-VN" altLang="x-none" sz="2200" b="1" dirty="0">
                <a:latin typeface="Arial" panose="020B0604020202020204" pitchFamily="34" charset="0"/>
                <a:cs typeface="Arial" panose="020B0604020202020204" pitchFamily="34" charset="0"/>
              </a:rPr>
              <a:t>Chuông ôi chuông nhỏ còn reo nữa? </a:t>
            </a:r>
            <a:br>
              <a:rPr lang="vi-VN" altLang="x-none" sz="2200" b="1" dirty="0">
                <a:latin typeface="Arial" panose="020B0604020202020204" pitchFamily="34" charset="0"/>
                <a:cs typeface="Arial" panose="020B0604020202020204" pitchFamily="34" charset="0"/>
              </a:rPr>
            </a:br>
            <a:r>
              <a:rPr lang="vi-VN" altLang="x-none" sz="2200" b="1" dirty="0">
                <a:latin typeface="Arial" panose="020B0604020202020204" pitchFamily="34" charset="0"/>
                <a:cs typeface="Arial" panose="020B0604020202020204" pitchFamily="34" charset="0"/>
              </a:rPr>
              <a:t>Phòng lặng, rèm buông, tắt ánh đèn!</a:t>
            </a:r>
            <a:r>
              <a:rPr lang="en-US" altLang="vi-VN" sz="2200" b="1" dirty="0">
                <a:latin typeface="Arial" panose="020B0604020202020204" pitchFamily="34" charset="0"/>
                <a:cs typeface="Arial" panose="020B0604020202020204" pitchFamily="34" charset="0"/>
              </a:rPr>
              <a:t>”</a:t>
            </a:r>
            <a:r>
              <a:rPr lang="vi-VN" altLang="x-none" sz="2200" b="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 Trích “Bác ơi” Tố Hữu)</a:t>
            </a:r>
            <a:endParaRPr lang="en-US" sz="2200" b="1" dirty="0">
              <a:latin typeface="Arial" panose="020B0604020202020204" pitchFamily="34" charset="0"/>
              <a:cs typeface="Arial" panose="020B0604020202020204" pitchFamily="34" charset="0"/>
            </a:endParaRPr>
          </a:p>
        </p:txBody>
      </p:sp>
      <p:graphicFrame>
        <p:nvGraphicFramePr>
          <p:cNvPr id="6" name="Object 5">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6" name="" r:id="rId5" imgW="914400" imgH="215900" progId="Equation.KSEE3">
                  <p:embed/>
                </p:oleObj>
              </mc:Choice>
              <mc:Fallback>
                <p:oleObj name="" r:id="rId5" imgW="914400" imgH="215900" progId="Equation.KSEE3">
                  <p:embed/>
                  <p:pic>
                    <p:nvPicPr>
                      <p:cNvPr id="0" name="Picture 1025"/>
                      <p:cNvPicPr/>
                      <p:nvPr/>
                    </p:nvPicPr>
                    <p:blipFill>
                      <a:blip r:embed="rId4"/>
                      <a:stretch>
                        <a:fillRect/>
                      </a:stretch>
                    </p:blipFill>
                    <p:spPr>
                      <a:xfrm>
                        <a:off x="4114800" y="3321050"/>
                        <a:ext cx="914400" cy="215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box(in)">
                                      <p:cBhvr>
                                        <p:cTn id="11"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620" y="548005"/>
            <a:ext cx="9144635" cy="6309995"/>
          </a:xfrm>
          <a:prstGeom prst="rect">
            <a:avLst/>
          </a:prstGeom>
        </p:spPr>
      </p:pic>
      <p:sp>
        <p:nvSpPr>
          <p:cNvPr id="3" name="Rectangle 2"/>
          <p:cNvSpPr/>
          <p:nvPr/>
        </p:nvSpPr>
        <p:spPr>
          <a:xfrm>
            <a:off x="71120" y="142240"/>
            <a:ext cx="8884285" cy="657352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50800"/>
            <a:ext cx="9144000" cy="711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200" b="1">
                <a:latin typeface="Arial" panose="020B0604020202020204" pitchFamily="34" charset="0"/>
                <a:cs typeface="Arial" panose="020B0604020202020204" pitchFamily="34" charset="0"/>
                <a:sym typeface="+mn-ea"/>
              </a:rPr>
              <a:t>2. Phong cách ngôn ngữ nghệ thuật</a:t>
            </a:r>
            <a:endParaRPr lang="en-US" sz="3200" b="1">
              <a:latin typeface="Arial" panose="020B0604020202020204" pitchFamily="34" charset="0"/>
              <a:cs typeface="Arial" panose="020B0604020202020204" pitchFamily="34" charset="0"/>
            </a:endParaRPr>
          </a:p>
        </p:txBody>
      </p:sp>
      <p:sp>
        <p:nvSpPr>
          <p:cNvPr id="5" name="Rectangle 4"/>
          <p:cNvSpPr/>
          <p:nvPr/>
        </p:nvSpPr>
        <p:spPr>
          <a:xfrm>
            <a:off x="408213" y="917039"/>
            <a:ext cx="3458210" cy="52197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 Tính truyền cảm</a:t>
            </a:r>
            <a:endParaRPr lang="en-US" sz="2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Text Box 15"/>
          <p:cNvSpPr txBox="1"/>
          <p:nvPr/>
        </p:nvSpPr>
        <p:spPr>
          <a:xfrm>
            <a:off x="1224280" y="2552700"/>
            <a:ext cx="6943090" cy="1753235"/>
          </a:xfrm>
          <a:prstGeom prst="rect">
            <a:avLst/>
          </a:prstGeom>
          <a:noFill/>
        </p:spPr>
        <p:txBody>
          <a:bodyPr wrap="square" rtlCol="0" anchor="t">
            <a:spAutoFit/>
          </a:bodyPr>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sp>
        <p:nvSpPr>
          <p:cNvPr id="28" name="Right Arrow 27"/>
          <p:cNvSpPr/>
          <p:nvPr/>
        </p:nvSpPr>
        <p:spPr>
          <a:xfrm>
            <a:off x="542925" y="2075180"/>
            <a:ext cx="6096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aphicFrame>
        <p:nvGraphicFramePr>
          <p:cNvPr id="6" name="Object 5">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6" name="" r:id="rId5" imgW="914400" imgH="215900" progId="Equation.KSEE3">
                  <p:embed/>
                </p:oleObj>
              </mc:Choice>
              <mc:Fallback>
                <p:oleObj name="" r:id="rId5" imgW="914400" imgH="215900" progId="Equation.KSEE3">
                  <p:embed/>
                  <p:pic>
                    <p:nvPicPr>
                      <p:cNvPr id="0" name="Picture 1025"/>
                      <p:cNvPicPr/>
                      <p:nvPr/>
                    </p:nvPicPr>
                    <p:blipFill>
                      <a:blip r:embed="rId4"/>
                      <a:stretch>
                        <a:fillRect/>
                      </a:stretch>
                    </p:blipFill>
                    <p:spPr>
                      <a:xfrm>
                        <a:off x="4114800" y="3321050"/>
                        <a:ext cx="914400" cy="215900"/>
                      </a:xfrm>
                      <a:prstGeom prst="rect">
                        <a:avLst/>
                      </a:prstGeom>
                    </p:spPr>
                  </p:pic>
                </p:oleObj>
              </mc:Fallback>
            </mc:AlternateContent>
          </a:graphicData>
        </a:graphic>
      </p:graphicFrame>
      <p:sp>
        <p:nvSpPr>
          <p:cNvPr id="27" name="Text Box 26"/>
          <p:cNvSpPr txBox="1"/>
          <p:nvPr/>
        </p:nvSpPr>
        <p:spPr>
          <a:xfrm>
            <a:off x="1228725" y="1783715"/>
            <a:ext cx="7351395" cy="1753235"/>
          </a:xfrm>
          <a:prstGeom prst="rect">
            <a:avLst/>
          </a:prstGeom>
          <a:noFill/>
        </p:spPr>
        <p:txBody>
          <a:bodyPr wrap="square" rtlCol="0" anchor="t">
            <a:spAutoFit/>
          </a:bodyPr>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Ngôn ngữ nghệ thuật có khả năng khơi dậy trong lòng người đọc (nghe) những tình cảm mà tác giả gởi gắm → tạo nên sự đồng cảm.</a:t>
            </a:r>
            <a:endParaRPr lang="en-US" sz="2400" b="1">
              <a:solidFill>
                <a:srgbClr val="180000"/>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grpSp>
        <p:nvGrpSpPr>
          <p:cNvPr id="11" name="Group 10"/>
          <p:cNvGrpSpPr/>
          <p:nvPr/>
        </p:nvGrpSpPr>
        <p:grpSpPr>
          <a:xfrm>
            <a:off x="457200" y="207072"/>
            <a:ext cx="8229600" cy="2219325"/>
            <a:chOff x="457200" y="207072"/>
            <a:chExt cx="8229600" cy="2219325"/>
          </a:xfrm>
        </p:grpSpPr>
        <p:sp>
          <p:nvSpPr>
            <p:cNvPr id="5" name="Freeform 4"/>
            <p:cNvSpPr/>
            <p:nvPr/>
          </p:nvSpPr>
          <p:spPr>
            <a:xfrm>
              <a:off x="457200" y="482027"/>
              <a:ext cx="8229600" cy="1944370"/>
            </a:xfrm>
            <a:custGeom>
              <a:avLst/>
              <a:gdLst>
                <a:gd name="connsiteX0" fmla="*/ 0 w 8229600"/>
                <a:gd name="connsiteY0" fmla="*/ 0 h 1573424"/>
                <a:gd name="connsiteX1" fmla="*/ 8229600 w 8229600"/>
                <a:gd name="connsiteY1" fmla="*/ 0 h 1573424"/>
                <a:gd name="connsiteX2" fmla="*/ 8229600 w 8229600"/>
                <a:gd name="connsiteY2" fmla="*/ 1573424 h 1573424"/>
                <a:gd name="connsiteX3" fmla="*/ 0 w 8229600"/>
                <a:gd name="connsiteY3" fmla="*/ 1573424 h 1573424"/>
                <a:gd name="connsiteX4" fmla="*/ 0 w 8229600"/>
                <a:gd name="connsiteY4" fmla="*/ 0 h 1573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573424">
                  <a:moveTo>
                    <a:pt x="0" y="0"/>
                  </a:moveTo>
                  <a:lnTo>
                    <a:pt x="8229600" y="0"/>
                  </a:lnTo>
                  <a:lnTo>
                    <a:pt x="8229600" y="1573424"/>
                  </a:lnTo>
                  <a:lnTo>
                    <a:pt x="0" y="1573424"/>
                  </a:lnTo>
                  <a:lnTo>
                    <a:pt x="0" y="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562356" rIns="638708" bIns="192024" numCol="1" spcCol="1270" anchor="t" anchorCtr="0">
              <a:noAutofit/>
            </a:bodyPr>
            <a:lstStyle/>
            <a:p>
              <a:pPr marL="0" lvl="1" algn="just" defTabSz="1200150">
                <a:spcBef>
                  <a:spcPts val="1200"/>
                </a:spcBef>
              </a:pPr>
              <a:r>
                <a:rPr lang="en-US" sz="2400" b="1" kern="1200" smtClean="0">
                  <a:solidFill>
                    <a:schemeClr val="accent2">
                      <a:lumMod val="50000"/>
                    </a:schemeClr>
                  </a:solidFill>
                  <a:latin typeface="Arial" panose="020B0604020202020204" pitchFamily="34" charset="0"/>
                  <a:cs typeface="Arial" panose="020B0604020202020204" pitchFamily="34" charset="0"/>
                </a:rPr>
                <a:t>a. Khái niệm</a:t>
              </a:r>
              <a:endParaRPr lang="en-US" sz="2400" b="1" kern="1200">
                <a:solidFill>
                  <a:schemeClr val="accent2">
                    <a:lumMod val="50000"/>
                  </a:schemeClr>
                </a:solidFill>
                <a:latin typeface="Arial" panose="020B0604020202020204" pitchFamily="34" charset="0"/>
                <a:cs typeface="Arial" panose="020B0604020202020204" pitchFamily="34" charset="0"/>
              </a:endParaRPr>
            </a:p>
            <a:p>
              <a:pPr marL="0" lvl="1" algn="just" defTabSz="1200150">
                <a:spcBef>
                  <a:spcPts val="1200"/>
                </a:spcBef>
              </a:pPr>
              <a:r>
                <a:rPr lang="en-US" sz="2400" b="1" kern="1200" smtClean="0">
                  <a:solidFill>
                    <a:schemeClr val="accent2">
                      <a:lumMod val="50000"/>
                    </a:schemeClr>
                  </a:solidFill>
                  <a:latin typeface="Arial" panose="020B0604020202020204" pitchFamily="34" charset="0"/>
                  <a:cs typeface="Arial" panose="020B0604020202020204" pitchFamily="34" charset="0"/>
                </a:rPr>
                <a:t>b. Phân loại</a:t>
              </a:r>
              <a:endParaRPr lang="en-US" sz="2400" b="1" kern="1200" smtClean="0">
                <a:solidFill>
                  <a:schemeClr val="accent2">
                    <a:lumMod val="50000"/>
                  </a:schemeClr>
                </a:solidFill>
                <a:latin typeface="Arial" panose="020B0604020202020204" pitchFamily="34" charset="0"/>
                <a:cs typeface="Arial" panose="020B0604020202020204" pitchFamily="34" charset="0"/>
              </a:endParaRPr>
            </a:p>
            <a:p>
              <a:pPr marL="0" lvl="1" algn="just" defTabSz="1200150">
                <a:spcBef>
                  <a:spcPts val="1200"/>
                </a:spcBef>
              </a:pPr>
              <a:r>
                <a:rPr lang="en-US" sz="2400" b="1" kern="1200">
                  <a:solidFill>
                    <a:schemeClr val="accent2">
                      <a:lumMod val="50000"/>
                    </a:schemeClr>
                  </a:solidFill>
                  <a:latin typeface="Arial" panose="020B0604020202020204" pitchFamily="34" charset="0"/>
                  <a:cs typeface="Arial" panose="020B0604020202020204" pitchFamily="34" charset="0"/>
                </a:rPr>
                <a:t>c. Chức năng</a:t>
              </a:r>
              <a:endParaRPr lang="en-US" sz="2400" b="1" kern="1200">
                <a:solidFill>
                  <a:schemeClr val="accent2">
                    <a:lumMod val="50000"/>
                  </a:schemeClr>
                </a:solidFill>
                <a:latin typeface="Arial" panose="020B0604020202020204" pitchFamily="34" charset="0"/>
                <a:cs typeface="Arial" panose="020B0604020202020204" pitchFamily="34" charset="0"/>
              </a:endParaRPr>
            </a:p>
          </p:txBody>
        </p:sp>
        <p:sp>
          <p:nvSpPr>
            <p:cNvPr id="6" name="Freeform 5"/>
            <p:cNvSpPr/>
            <p:nvPr/>
          </p:nvSpPr>
          <p:spPr>
            <a:xfrm>
              <a:off x="786130" y="207072"/>
              <a:ext cx="6880860" cy="796925"/>
            </a:xfrm>
            <a:custGeom>
              <a:avLst/>
              <a:gdLst>
                <a:gd name="connsiteX0" fmla="*/ 0 w 5760720"/>
                <a:gd name="connsiteY0" fmla="*/ 132843 h 797040"/>
                <a:gd name="connsiteX1" fmla="*/ 132843 w 5760720"/>
                <a:gd name="connsiteY1" fmla="*/ 0 h 797040"/>
                <a:gd name="connsiteX2" fmla="*/ 5627877 w 5760720"/>
                <a:gd name="connsiteY2" fmla="*/ 0 h 797040"/>
                <a:gd name="connsiteX3" fmla="*/ 5760720 w 5760720"/>
                <a:gd name="connsiteY3" fmla="*/ 132843 h 797040"/>
                <a:gd name="connsiteX4" fmla="*/ 5760720 w 5760720"/>
                <a:gd name="connsiteY4" fmla="*/ 664197 h 797040"/>
                <a:gd name="connsiteX5" fmla="*/ 5627877 w 5760720"/>
                <a:gd name="connsiteY5" fmla="*/ 797040 h 797040"/>
                <a:gd name="connsiteX6" fmla="*/ 132843 w 5760720"/>
                <a:gd name="connsiteY6" fmla="*/ 797040 h 797040"/>
                <a:gd name="connsiteX7" fmla="*/ 0 w 5760720"/>
                <a:gd name="connsiteY7" fmla="*/ 664197 h 797040"/>
                <a:gd name="connsiteX8" fmla="*/ 0 w 5760720"/>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797040">
                  <a:moveTo>
                    <a:pt x="0" y="132843"/>
                  </a:moveTo>
                  <a:cubicBezTo>
                    <a:pt x="0" y="59476"/>
                    <a:pt x="59476" y="0"/>
                    <a:pt x="132843" y="0"/>
                  </a:cubicBezTo>
                  <a:lnTo>
                    <a:pt x="5627877" y="0"/>
                  </a:lnTo>
                  <a:cubicBezTo>
                    <a:pt x="5701244" y="0"/>
                    <a:pt x="5760720" y="59476"/>
                    <a:pt x="5760720" y="132843"/>
                  </a:cubicBezTo>
                  <a:lnTo>
                    <a:pt x="5760720" y="664197"/>
                  </a:lnTo>
                  <a:cubicBezTo>
                    <a:pt x="5760720" y="737564"/>
                    <a:pt x="5701244" y="797040"/>
                    <a:pt x="5627877" y="797040"/>
                  </a:cubicBezTo>
                  <a:lnTo>
                    <a:pt x="132843" y="797040"/>
                  </a:lnTo>
                  <a:cubicBezTo>
                    <a:pt x="59476" y="797040"/>
                    <a:pt x="0" y="737564"/>
                    <a:pt x="0" y="664197"/>
                  </a:cubicBezTo>
                  <a:lnTo>
                    <a:pt x="0" y="13284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6650" tIns="38908" rIns="256650" bIns="38908" numCol="1" spcCol="1270" anchor="ctr" anchorCtr="0">
              <a:noAutofit/>
            </a:bodyPr>
            <a:lstStyle/>
            <a:p>
              <a:pPr lvl="0" algn="ctr" defTabSz="1200150">
                <a:spcBef>
                  <a:spcPct val="0"/>
                </a:spcBef>
              </a:pPr>
              <a:r>
                <a:rPr lang="en-US" sz="2700" b="1" kern="1200" smtClean="0">
                  <a:latin typeface="Arial" panose="020B0604020202020204" pitchFamily="34" charset="0"/>
                  <a:cs typeface="Arial" panose="020B0604020202020204" pitchFamily="34" charset="0"/>
                </a:rPr>
                <a:t>1. Ngôn ngữ nghệ thuật</a:t>
              </a:r>
              <a:endParaRPr lang="en-US" sz="2700" b="1" kern="1200">
                <a:latin typeface="Arial" panose="020B0604020202020204" pitchFamily="34" charset="0"/>
                <a:cs typeface="Arial" panose="020B0604020202020204" pitchFamily="34" charset="0"/>
              </a:endParaRPr>
            </a:p>
          </p:txBody>
        </p:sp>
      </p:grpSp>
      <p:grpSp>
        <p:nvGrpSpPr>
          <p:cNvPr id="12" name="Group 11"/>
          <p:cNvGrpSpPr/>
          <p:nvPr/>
        </p:nvGrpSpPr>
        <p:grpSpPr>
          <a:xfrm>
            <a:off x="457200" y="2579452"/>
            <a:ext cx="8229600" cy="2439720"/>
            <a:chOff x="457200" y="2579452"/>
            <a:chExt cx="8229600" cy="2439720"/>
          </a:xfrm>
        </p:grpSpPr>
        <p:sp>
          <p:nvSpPr>
            <p:cNvPr id="7" name="Freeform 6"/>
            <p:cNvSpPr/>
            <p:nvPr/>
          </p:nvSpPr>
          <p:spPr>
            <a:xfrm>
              <a:off x="457200" y="2977972"/>
              <a:ext cx="8229600" cy="2041200"/>
            </a:xfrm>
            <a:custGeom>
              <a:avLst/>
              <a:gdLst>
                <a:gd name="connsiteX0" fmla="*/ 0 w 8229600"/>
                <a:gd name="connsiteY0" fmla="*/ 0 h 2041200"/>
                <a:gd name="connsiteX1" fmla="*/ 8229600 w 8229600"/>
                <a:gd name="connsiteY1" fmla="*/ 0 h 2041200"/>
                <a:gd name="connsiteX2" fmla="*/ 8229600 w 8229600"/>
                <a:gd name="connsiteY2" fmla="*/ 2041200 h 2041200"/>
                <a:gd name="connsiteX3" fmla="*/ 0 w 8229600"/>
                <a:gd name="connsiteY3" fmla="*/ 2041200 h 2041200"/>
                <a:gd name="connsiteX4" fmla="*/ 0 w 8229600"/>
                <a:gd name="connsiteY4" fmla="*/ 0 h 204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2041200">
                  <a:moveTo>
                    <a:pt x="0" y="0"/>
                  </a:moveTo>
                  <a:lnTo>
                    <a:pt x="8229600" y="0"/>
                  </a:lnTo>
                  <a:lnTo>
                    <a:pt x="8229600" y="2041200"/>
                  </a:lnTo>
                  <a:lnTo>
                    <a:pt x="0" y="2041200"/>
                  </a:lnTo>
                  <a:lnTo>
                    <a:pt x="0" y="0"/>
                  </a:lnTo>
                  <a:close/>
                </a:path>
              </a:pathLst>
            </a:custGeom>
            <a:scene3d>
              <a:camera prst="orthographicFront"/>
              <a:lightRig rig="flat" dir="t"/>
            </a:scene3d>
            <a:sp3d z="190500" extrusionH="12700" prstMaterial="plastic">
              <a:bevelT w="50800" h="50800"/>
            </a:sp3d>
          </p:spPr>
          <p:style>
            <a:lnRef idx="1">
              <a:schemeClr val="accent2">
                <a:hueOff val="2340759"/>
                <a:satOff val="-2911"/>
                <a:lumOff val="68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562356" rIns="638708" bIns="192024" numCol="1" spcCol="1270" anchor="t" anchorCtr="0">
              <a:noAutofit/>
            </a:bodyPr>
            <a:lstStyle/>
            <a:p>
              <a:pPr marL="0" lvl="1" algn="just" defTabSz="1200150">
                <a:spcBef>
                  <a:spcPts val="1200"/>
                </a:spcBef>
              </a:pPr>
              <a:r>
                <a:rPr lang="en-US" sz="2400" b="1" kern="1200" smtClean="0">
                  <a:solidFill>
                    <a:schemeClr val="accent6">
                      <a:lumMod val="50000"/>
                    </a:schemeClr>
                  </a:solidFill>
                  <a:latin typeface="Arial" panose="020B0604020202020204" pitchFamily="34" charset="0"/>
                  <a:cs typeface="Arial" panose="020B0604020202020204" pitchFamily="34" charset="0"/>
                </a:rPr>
                <a:t>a. Tính hình tượng</a:t>
              </a:r>
              <a:endParaRPr lang="en-US" sz="2400" b="1" kern="1200" smtClean="0">
                <a:solidFill>
                  <a:schemeClr val="accent6">
                    <a:lumMod val="50000"/>
                  </a:schemeClr>
                </a:solidFill>
                <a:latin typeface="Arial" panose="020B0604020202020204" pitchFamily="34" charset="0"/>
                <a:cs typeface="Arial" panose="020B0604020202020204" pitchFamily="34" charset="0"/>
              </a:endParaRPr>
            </a:p>
            <a:p>
              <a:pPr marL="0" lvl="1" algn="just" defTabSz="1200150">
                <a:spcBef>
                  <a:spcPts val="1200"/>
                </a:spcBef>
              </a:pPr>
              <a:r>
                <a:rPr lang="en-US" sz="2400" b="1" kern="1200" smtClean="0">
                  <a:solidFill>
                    <a:schemeClr val="accent6">
                      <a:lumMod val="50000"/>
                    </a:schemeClr>
                  </a:solidFill>
                  <a:latin typeface="Arial" panose="020B0604020202020204" pitchFamily="34" charset="0"/>
                  <a:cs typeface="Arial" panose="020B0604020202020204" pitchFamily="34" charset="0"/>
                </a:rPr>
                <a:t>b. Tính truyền cảm</a:t>
              </a:r>
              <a:endParaRPr lang="en-US" sz="2400" b="1" kern="1200" smtClean="0">
                <a:solidFill>
                  <a:schemeClr val="accent6">
                    <a:lumMod val="50000"/>
                  </a:schemeClr>
                </a:solidFill>
                <a:latin typeface="Arial" panose="020B0604020202020204" pitchFamily="34" charset="0"/>
                <a:cs typeface="Arial" panose="020B0604020202020204" pitchFamily="34" charset="0"/>
              </a:endParaRPr>
            </a:p>
            <a:p>
              <a:pPr marL="0" lvl="1" algn="just" defTabSz="1200150">
                <a:spcBef>
                  <a:spcPts val="1200"/>
                </a:spcBef>
              </a:pPr>
              <a:r>
                <a:rPr lang="en-US" sz="2400" b="1" kern="1200" smtClean="0">
                  <a:solidFill>
                    <a:schemeClr val="accent6">
                      <a:lumMod val="50000"/>
                    </a:schemeClr>
                  </a:solidFill>
                  <a:latin typeface="Arial" panose="020B0604020202020204" pitchFamily="34" charset="0"/>
                  <a:cs typeface="Arial" panose="020B0604020202020204" pitchFamily="34" charset="0"/>
                </a:rPr>
                <a:t>c. Tính cá thể hóa	</a:t>
              </a:r>
              <a:endParaRPr lang="en-US" sz="2400" b="1" kern="1200">
                <a:solidFill>
                  <a:schemeClr val="accent6">
                    <a:lumMod val="50000"/>
                  </a:schemeClr>
                </a:solidFill>
                <a:latin typeface="Arial" panose="020B0604020202020204" pitchFamily="34" charset="0"/>
                <a:cs typeface="Arial" panose="020B0604020202020204" pitchFamily="34" charset="0"/>
              </a:endParaRPr>
            </a:p>
          </p:txBody>
        </p:sp>
        <p:sp>
          <p:nvSpPr>
            <p:cNvPr id="8" name="Freeform 7"/>
            <p:cNvSpPr/>
            <p:nvPr/>
          </p:nvSpPr>
          <p:spPr>
            <a:xfrm>
              <a:off x="868680" y="2579452"/>
              <a:ext cx="6880225" cy="796925"/>
            </a:xfrm>
            <a:custGeom>
              <a:avLst/>
              <a:gdLst>
                <a:gd name="connsiteX0" fmla="*/ 0 w 5760720"/>
                <a:gd name="connsiteY0" fmla="*/ 132843 h 797040"/>
                <a:gd name="connsiteX1" fmla="*/ 132843 w 5760720"/>
                <a:gd name="connsiteY1" fmla="*/ 0 h 797040"/>
                <a:gd name="connsiteX2" fmla="*/ 5627877 w 5760720"/>
                <a:gd name="connsiteY2" fmla="*/ 0 h 797040"/>
                <a:gd name="connsiteX3" fmla="*/ 5760720 w 5760720"/>
                <a:gd name="connsiteY3" fmla="*/ 132843 h 797040"/>
                <a:gd name="connsiteX4" fmla="*/ 5760720 w 5760720"/>
                <a:gd name="connsiteY4" fmla="*/ 664197 h 797040"/>
                <a:gd name="connsiteX5" fmla="*/ 5627877 w 5760720"/>
                <a:gd name="connsiteY5" fmla="*/ 797040 h 797040"/>
                <a:gd name="connsiteX6" fmla="*/ 132843 w 5760720"/>
                <a:gd name="connsiteY6" fmla="*/ 797040 h 797040"/>
                <a:gd name="connsiteX7" fmla="*/ 0 w 5760720"/>
                <a:gd name="connsiteY7" fmla="*/ 664197 h 797040"/>
                <a:gd name="connsiteX8" fmla="*/ 0 w 5760720"/>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797040">
                  <a:moveTo>
                    <a:pt x="0" y="132843"/>
                  </a:moveTo>
                  <a:cubicBezTo>
                    <a:pt x="0" y="59476"/>
                    <a:pt x="59476" y="0"/>
                    <a:pt x="132843" y="0"/>
                  </a:cubicBezTo>
                  <a:lnTo>
                    <a:pt x="5627877" y="0"/>
                  </a:lnTo>
                  <a:cubicBezTo>
                    <a:pt x="5701244" y="0"/>
                    <a:pt x="5760720" y="59476"/>
                    <a:pt x="5760720" y="132843"/>
                  </a:cubicBezTo>
                  <a:lnTo>
                    <a:pt x="5760720" y="664197"/>
                  </a:lnTo>
                  <a:cubicBezTo>
                    <a:pt x="5760720" y="737564"/>
                    <a:pt x="5701244" y="797040"/>
                    <a:pt x="5627877" y="797040"/>
                  </a:cubicBezTo>
                  <a:lnTo>
                    <a:pt x="132843" y="797040"/>
                  </a:lnTo>
                  <a:cubicBezTo>
                    <a:pt x="59476" y="797040"/>
                    <a:pt x="0" y="737564"/>
                    <a:pt x="0" y="664197"/>
                  </a:cubicBezTo>
                  <a:lnTo>
                    <a:pt x="0" y="13284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1"/>
                <a:lumOff val="686"/>
                <a:alphaOff val="0"/>
              </a:schemeClr>
            </a:fillRef>
            <a:effectRef idx="2">
              <a:schemeClr val="accent2">
                <a:hueOff val="2340759"/>
                <a:satOff val="-2911"/>
                <a:lumOff val="686"/>
                <a:alphaOff val="0"/>
              </a:schemeClr>
            </a:effectRef>
            <a:fontRef idx="minor">
              <a:schemeClr val="lt1"/>
            </a:fontRef>
          </p:style>
          <p:txBody>
            <a:bodyPr spcFirstLastPara="0" vert="horz" wrap="square" lIns="256650" tIns="38908" rIns="256650" bIns="38908" numCol="1" spcCol="1270" anchor="ctr" anchorCtr="0">
              <a:noAutofit/>
            </a:bodyPr>
            <a:lstStyle/>
            <a:p>
              <a:pPr lvl="0" algn="ctr" defTabSz="1200150">
                <a:spcBef>
                  <a:spcPct val="0"/>
                </a:spcBef>
              </a:pPr>
              <a:r>
                <a:rPr lang="en-US" sz="2700" b="1" kern="1200" smtClean="0">
                  <a:latin typeface="Arial" panose="020B0604020202020204" pitchFamily="34" charset="0"/>
                  <a:cs typeface="Arial" panose="020B0604020202020204" pitchFamily="34" charset="0"/>
                </a:rPr>
                <a:t>2. Phong cách ngôn ngữ nghệ thuật	</a:t>
              </a:r>
              <a:endParaRPr lang="en-US" sz="2700" b="1" kern="1200">
                <a:latin typeface="Arial" panose="020B0604020202020204" pitchFamily="34" charset="0"/>
                <a:cs typeface="Arial" panose="020B0604020202020204" pitchFamily="34" charset="0"/>
              </a:endParaRPr>
            </a:p>
          </p:txBody>
        </p:sp>
      </p:grpSp>
      <p:grpSp>
        <p:nvGrpSpPr>
          <p:cNvPr id="13" name="Group 12"/>
          <p:cNvGrpSpPr/>
          <p:nvPr/>
        </p:nvGrpSpPr>
        <p:grpSpPr>
          <a:xfrm>
            <a:off x="457200" y="5156717"/>
            <a:ext cx="8229600" cy="1078920"/>
            <a:chOff x="457200" y="5164972"/>
            <a:chExt cx="8229600" cy="1078920"/>
          </a:xfrm>
        </p:grpSpPr>
        <p:sp>
          <p:nvSpPr>
            <p:cNvPr id="9" name="Rectangle 8"/>
            <p:cNvSpPr/>
            <p:nvPr/>
          </p:nvSpPr>
          <p:spPr>
            <a:xfrm>
              <a:off x="457200" y="5563492"/>
              <a:ext cx="8229600" cy="680400"/>
            </a:xfrm>
            <a:prstGeom prst="rect">
              <a:avLst/>
            </a:prstGeom>
            <a:scene3d>
              <a:camera prst="orthographicFront"/>
              <a:lightRig rig="flat" dir="t"/>
            </a:scene3d>
            <a:sp3d z="190500" extrusionH="12700" prstMaterial="plastic">
              <a:bevelT w="50800" h="50800"/>
            </a:sp3d>
          </p:spPr>
          <p:style>
            <a:lnRef idx="1">
              <a:schemeClr val="accent2">
                <a:hueOff val="4681519"/>
                <a:satOff val="-5831"/>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868680" y="5164972"/>
              <a:ext cx="6880860" cy="796925"/>
            </a:xfrm>
            <a:custGeom>
              <a:avLst/>
              <a:gdLst>
                <a:gd name="connsiteX0" fmla="*/ 0 w 5760720"/>
                <a:gd name="connsiteY0" fmla="*/ 132843 h 797040"/>
                <a:gd name="connsiteX1" fmla="*/ 132843 w 5760720"/>
                <a:gd name="connsiteY1" fmla="*/ 0 h 797040"/>
                <a:gd name="connsiteX2" fmla="*/ 5627877 w 5760720"/>
                <a:gd name="connsiteY2" fmla="*/ 0 h 797040"/>
                <a:gd name="connsiteX3" fmla="*/ 5760720 w 5760720"/>
                <a:gd name="connsiteY3" fmla="*/ 132843 h 797040"/>
                <a:gd name="connsiteX4" fmla="*/ 5760720 w 5760720"/>
                <a:gd name="connsiteY4" fmla="*/ 664197 h 797040"/>
                <a:gd name="connsiteX5" fmla="*/ 5627877 w 5760720"/>
                <a:gd name="connsiteY5" fmla="*/ 797040 h 797040"/>
                <a:gd name="connsiteX6" fmla="*/ 132843 w 5760720"/>
                <a:gd name="connsiteY6" fmla="*/ 797040 h 797040"/>
                <a:gd name="connsiteX7" fmla="*/ 0 w 5760720"/>
                <a:gd name="connsiteY7" fmla="*/ 664197 h 797040"/>
                <a:gd name="connsiteX8" fmla="*/ 0 w 5760720"/>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797040">
                  <a:moveTo>
                    <a:pt x="0" y="132843"/>
                  </a:moveTo>
                  <a:cubicBezTo>
                    <a:pt x="0" y="59476"/>
                    <a:pt x="59476" y="0"/>
                    <a:pt x="132843" y="0"/>
                  </a:cubicBezTo>
                  <a:lnTo>
                    <a:pt x="5627877" y="0"/>
                  </a:lnTo>
                  <a:cubicBezTo>
                    <a:pt x="5701244" y="0"/>
                    <a:pt x="5760720" y="59476"/>
                    <a:pt x="5760720" y="132843"/>
                  </a:cubicBezTo>
                  <a:lnTo>
                    <a:pt x="5760720" y="664197"/>
                  </a:lnTo>
                  <a:cubicBezTo>
                    <a:pt x="5760720" y="737564"/>
                    <a:pt x="5701244" y="797040"/>
                    <a:pt x="5627877" y="797040"/>
                  </a:cubicBezTo>
                  <a:lnTo>
                    <a:pt x="132843" y="797040"/>
                  </a:lnTo>
                  <a:cubicBezTo>
                    <a:pt x="59476" y="797040"/>
                    <a:pt x="0" y="737564"/>
                    <a:pt x="0" y="664197"/>
                  </a:cubicBezTo>
                  <a:lnTo>
                    <a:pt x="0" y="13284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1"/>
                <a:lumOff val="1373"/>
                <a:alphaOff val="0"/>
              </a:schemeClr>
            </a:fillRef>
            <a:effectRef idx="2">
              <a:schemeClr val="accent2">
                <a:hueOff val="4681519"/>
                <a:satOff val="-5831"/>
                <a:lumOff val="1373"/>
                <a:alphaOff val="0"/>
              </a:schemeClr>
            </a:effectRef>
            <a:fontRef idx="minor">
              <a:schemeClr val="lt1"/>
            </a:fontRef>
          </p:style>
          <p:txBody>
            <a:bodyPr spcFirstLastPara="0" vert="horz" wrap="square" lIns="256650" tIns="38908" rIns="256650" bIns="38908" numCol="1" spcCol="1270" anchor="ctr" anchorCtr="0">
              <a:noAutofit/>
            </a:bodyPr>
            <a:lstStyle/>
            <a:p>
              <a:pPr lvl="0" algn="ctr" defTabSz="1200150">
                <a:spcBef>
                  <a:spcPct val="0"/>
                </a:spcBef>
              </a:pPr>
              <a:r>
                <a:rPr lang="en-US" sz="2700" b="1" kern="1200" dirty="0" smtClean="0">
                  <a:latin typeface="Arial" panose="020B0604020202020204" pitchFamily="34" charset="0"/>
                  <a:cs typeface="Arial" panose="020B0604020202020204" pitchFamily="34" charset="0"/>
                </a:rPr>
                <a:t>3. Luyện tập</a:t>
              </a:r>
              <a:endParaRPr lang="en-US" sz="2700" b="1" kern="120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5" y="659130"/>
            <a:ext cx="9144635" cy="6309995"/>
          </a:xfrm>
          <a:prstGeom prst="rect">
            <a:avLst/>
          </a:prstGeom>
        </p:spPr>
      </p:pic>
      <p:sp>
        <p:nvSpPr>
          <p:cNvPr id="3" name="Rectangle 2"/>
          <p:cNvSpPr/>
          <p:nvPr/>
        </p:nvSpPr>
        <p:spPr>
          <a:xfrm>
            <a:off x="352425" y="723265"/>
            <a:ext cx="8744585" cy="619887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8166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200" b="1">
                <a:latin typeface="Arial" panose="020B0604020202020204" pitchFamily="34" charset="0"/>
                <a:cs typeface="Arial" panose="020B0604020202020204" pitchFamily="34" charset="0"/>
                <a:sym typeface="+mn-ea"/>
              </a:rPr>
              <a:t>2. Phong cách ngôn ngữ nghệ thuật</a:t>
            </a:r>
            <a:endParaRPr lang="en-US" sz="3200" b="1">
              <a:latin typeface="Arial" panose="020B0604020202020204" pitchFamily="34" charset="0"/>
              <a:cs typeface="Arial" panose="020B0604020202020204" pitchFamily="34" charset="0"/>
            </a:endParaRPr>
          </a:p>
        </p:txBody>
      </p:sp>
      <p:sp>
        <p:nvSpPr>
          <p:cNvPr id="5" name="Rectangle 4"/>
          <p:cNvSpPr/>
          <p:nvPr/>
        </p:nvSpPr>
        <p:spPr>
          <a:xfrm>
            <a:off x="637130" y="927199"/>
            <a:ext cx="391096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 Tính truyền cảm</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Text Box 15"/>
          <p:cNvSpPr txBox="1"/>
          <p:nvPr/>
        </p:nvSpPr>
        <p:spPr>
          <a:xfrm>
            <a:off x="1207770" y="3481070"/>
            <a:ext cx="6943090" cy="1753235"/>
          </a:xfrm>
          <a:prstGeom prst="rect">
            <a:avLst/>
          </a:prstGeom>
          <a:noFill/>
        </p:spPr>
        <p:txBody>
          <a:bodyPr wrap="square" rtlCol="0" anchor="t">
            <a:spAutoFit/>
          </a:bodyPr>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graphicFrame>
        <p:nvGraphicFramePr>
          <p:cNvPr id="6" name="Table 5"/>
          <p:cNvGraphicFramePr/>
          <p:nvPr/>
        </p:nvGraphicFramePr>
        <p:xfrm>
          <a:off x="695325" y="1810385"/>
          <a:ext cx="7819390" cy="4665345"/>
        </p:xfrm>
        <a:graphic>
          <a:graphicData uri="http://schemas.openxmlformats.org/drawingml/2006/table">
            <a:tbl>
              <a:tblPr firstRow="1" bandRow="1">
                <a:tableStyleId>{5C22544A-7EE6-4342-B048-85BDC9FD1C3A}</a:tableStyleId>
              </a:tblPr>
              <a:tblGrid>
                <a:gridCol w="3909695"/>
                <a:gridCol w="3909695"/>
              </a:tblGrid>
              <a:tr h="900430">
                <a:tc>
                  <a:txBody>
                    <a:bodyPr/>
                    <a:p>
                      <a:pPr algn="ctr">
                        <a:buNone/>
                      </a:pPr>
                      <a:r>
                        <a:rPr lang="en-US" sz="2400">
                          <a:latin typeface="Arial" panose="020B0604020202020204" pitchFamily="34" charset="0"/>
                          <a:cs typeface="Arial" panose="020B0604020202020204" pitchFamily="34" charset="0"/>
                        </a:rPr>
                        <a:t>Tính cảm xúc</a:t>
                      </a:r>
                      <a:endParaRPr lang="en-US" sz="240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p>
                      <a:pPr>
                        <a:buNone/>
                      </a:pPr>
                      <a:r>
                        <a:rPr lang="en-US" sz="2400">
                          <a:latin typeface="Arial" panose="020B0604020202020204" pitchFamily="34" charset="0"/>
                          <a:cs typeface="Arial" panose="020B0604020202020204" pitchFamily="34" charset="0"/>
                        </a:rPr>
                        <a:t>      Tính truyền cảm</a:t>
                      </a:r>
                      <a:endParaRPr lang="en-US" sz="2400">
                        <a:latin typeface="Arial" panose="020B0604020202020204" pitchFamily="34" charset="0"/>
                        <a:cs typeface="Arial" panose="020B0604020202020204" pitchFamily="34" charset="0"/>
                      </a:endParaRPr>
                    </a:p>
                  </a:txBody>
                  <a:tcPr>
                    <a:solidFill>
                      <a:schemeClr val="accent6">
                        <a:lumMod val="40000"/>
                        <a:lumOff val="60000"/>
                      </a:schemeClr>
                    </a:solidFill>
                  </a:tcPr>
                </a:tc>
              </a:tr>
              <a:tr h="3764915">
                <a:tc>
                  <a:txBody>
                    <a:bodyPr/>
                    <a:p>
                      <a:pPr>
                        <a:lnSpc>
                          <a:spcPct val="150000"/>
                        </a:lnSpc>
                        <a:buNone/>
                      </a:pPr>
                      <a:r>
                        <a:rPr lang="en-US" sz="2400" b="0">
                          <a:latin typeface="Arial" panose="020B0604020202020204" pitchFamily="34" charset="0"/>
                          <a:cs typeface="Arial" panose="020B0604020202020204" pitchFamily="34" charset="0"/>
                        </a:rPr>
                        <a:t>Biểu hiện thái độ tình    cảm qua giọng điệu, những từ khẩu ngữ, những kiểu câu giàu sắc thái cảm xúc của người nói(người viết).</a:t>
                      </a:r>
                      <a:endParaRPr lang="en-US" sz="2400" b="0">
                        <a:latin typeface="Arial" panose="020B0604020202020204" pitchFamily="34" charset="0"/>
                        <a:cs typeface="Arial" panose="020B0604020202020204" pitchFamily="34" charset="0"/>
                      </a:endParaRPr>
                    </a:p>
                  </a:txBody>
                  <a:tcPr>
                    <a:solidFill>
                      <a:schemeClr val="bg2">
                        <a:lumMod val="90000"/>
                      </a:schemeClr>
                    </a:solidFill>
                  </a:tcPr>
                </a:tc>
                <a:tc>
                  <a:txBody>
                    <a:bodyPr/>
                    <a:p>
                      <a:pPr>
                        <a:buNone/>
                      </a:pPr>
                      <a:r>
                        <a:rPr lang="en-US" sz="2400">
                          <a:latin typeface="Arial" panose="020B0604020202020204" pitchFamily="34" charset="0"/>
                          <a:cs typeface="Arial" panose="020B0604020202020204" pitchFamily="34" charset="0"/>
                        </a:rPr>
                        <a:t>Thể hiện ở việc người nói (viết) sử dụng ngôn ngữ không chỉ để diễn đạt cảm xúc của mình mà còn gây hiệu quả </a:t>
                      </a:r>
                      <a:r>
                        <a:rPr lang="en-US" sz="2400" b="1">
                          <a:latin typeface="Arial" panose="020B0604020202020204" pitchFamily="34" charset="0"/>
                          <a:cs typeface="Arial" panose="020B0604020202020204" pitchFamily="34" charset="0"/>
                        </a:rPr>
                        <a:t>lan truyền cảm xúc</a:t>
                      </a:r>
                      <a:r>
                        <a:rPr lang="en-US" sz="2400">
                          <a:latin typeface="Arial" panose="020B0604020202020204" pitchFamily="34" charset="0"/>
                          <a:cs typeface="Arial" panose="020B0604020202020204" pitchFamily="34" charset="0"/>
                        </a:rPr>
                        <a:t> tức là người đọc cũng vui, buồn,tức giận, yêu thương…như chính người viết (nói).</a:t>
                      </a:r>
                      <a:endParaRPr lang="en-US" sz="2400">
                        <a:latin typeface="Arial" panose="020B0604020202020204" pitchFamily="34" charset="0"/>
                        <a:cs typeface="Arial" panose="020B0604020202020204" pitchFamily="34" charset="0"/>
                      </a:endParaRPr>
                    </a:p>
                  </a:txBody>
                  <a:tcPr>
                    <a:solidFill>
                      <a:schemeClr val="bg2">
                        <a:lumMod val="9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5" y="659130"/>
            <a:ext cx="9144635" cy="6309995"/>
          </a:xfrm>
          <a:prstGeom prst="rect">
            <a:avLst/>
          </a:prstGeom>
        </p:spPr>
      </p:pic>
      <p:sp>
        <p:nvSpPr>
          <p:cNvPr id="3" name="Rectangle 2"/>
          <p:cNvSpPr/>
          <p:nvPr/>
        </p:nvSpPr>
        <p:spPr>
          <a:xfrm>
            <a:off x="399415" y="715010"/>
            <a:ext cx="8744585" cy="619887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8166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200" b="1">
                <a:latin typeface="Arial" panose="020B0604020202020204" pitchFamily="34" charset="0"/>
                <a:cs typeface="Arial" panose="020B0604020202020204" pitchFamily="34" charset="0"/>
                <a:sym typeface="+mn-ea"/>
              </a:rPr>
              <a:t>2. Phong cách ngôn ngữ nghệ thuật</a:t>
            </a:r>
            <a:endParaRPr lang="en-US" sz="3200" b="1">
              <a:latin typeface="Arial" panose="020B0604020202020204" pitchFamily="34" charset="0"/>
              <a:cs typeface="Arial" panose="020B0604020202020204" pitchFamily="34" charset="0"/>
            </a:endParaRPr>
          </a:p>
        </p:txBody>
      </p:sp>
      <p:sp>
        <p:nvSpPr>
          <p:cNvPr id="5" name="Rectangle 4"/>
          <p:cNvSpPr/>
          <p:nvPr/>
        </p:nvSpPr>
        <p:spPr>
          <a:xfrm>
            <a:off x="498700" y="774799"/>
            <a:ext cx="373062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 Tính cá thể hóa</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Text Box 15"/>
          <p:cNvSpPr txBox="1"/>
          <p:nvPr/>
        </p:nvSpPr>
        <p:spPr>
          <a:xfrm>
            <a:off x="498475" y="1988820"/>
            <a:ext cx="3817620" cy="3138170"/>
          </a:xfrm>
          <a:prstGeom prst="rect">
            <a:avLst/>
          </a:prstGeom>
          <a:noFill/>
        </p:spPr>
        <p:txBody>
          <a:bodyPr wrap="square" rtlCol="0" anchor="t">
            <a:spAutoFit/>
          </a:bodyPr>
          <a:p>
            <a:pPr algn="just">
              <a:lnSpc>
                <a:spcPct val="100000"/>
              </a:lnSpc>
            </a:pPr>
            <a:r>
              <a:rPr lang="en-US" altLang="vi-VN" sz="2200" b="1" dirty="0">
                <a:latin typeface="Arial" panose="020B0604020202020204" pitchFamily="34" charset="0"/>
                <a:cs typeface="Arial" panose="020B0604020202020204" pitchFamily="34" charset="0"/>
                <a:sym typeface="+mn-ea"/>
              </a:rPr>
              <a:t>“</a:t>
            </a:r>
            <a:r>
              <a:rPr lang="vi-VN" altLang="x-none" sz="2200" b="1" dirty="0">
                <a:latin typeface="Arial" panose="020B0604020202020204" pitchFamily="34" charset="0"/>
                <a:cs typeface="Arial" panose="020B0604020202020204" pitchFamily="34" charset="0"/>
                <a:sym typeface="+mn-ea"/>
              </a:rPr>
              <a:t>Anh xin làm sóng biếc</a:t>
            </a:r>
            <a:endParaRPr lang="vi-VN" altLang="x-none" sz="2200" b="1" dirty="0">
              <a:latin typeface="Arial" panose="020B0604020202020204" pitchFamily="34" charset="0"/>
              <a:cs typeface="Arial" panose="020B0604020202020204" pitchFamily="34" charset="0"/>
            </a:endParaRPr>
          </a:p>
          <a:p>
            <a:pPr algn="just">
              <a:lnSpc>
                <a:spcPct val="100000"/>
              </a:lnSpc>
            </a:pPr>
            <a:r>
              <a:rPr lang="vi-VN" altLang="x-none" sz="2200" b="1" dirty="0">
                <a:latin typeface="Arial" panose="020B0604020202020204" pitchFamily="34" charset="0"/>
                <a:cs typeface="Arial" panose="020B0604020202020204" pitchFamily="34" charset="0"/>
                <a:sym typeface="+mn-ea"/>
              </a:rPr>
              <a:t>Hôn mãi cát vàng em</a:t>
            </a:r>
            <a:endParaRPr lang="vi-VN" altLang="x-none" sz="2200" b="1" dirty="0">
              <a:latin typeface="Arial" panose="020B0604020202020204" pitchFamily="34" charset="0"/>
              <a:cs typeface="Arial" panose="020B0604020202020204" pitchFamily="34" charset="0"/>
            </a:endParaRPr>
          </a:p>
          <a:p>
            <a:pPr algn="just">
              <a:lnSpc>
                <a:spcPct val="100000"/>
              </a:lnSpc>
            </a:pPr>
            <a:r>
              <a:rPr lang="vi-VN" altLang="x-none" sz="2200" b="1" dirty="0">
                <a:latin typeface="Arial" panose="020B0604020202020204" pitchFamily="34" charset="0"/>
                <a:cs typeface="Arial" panose="020B0604020202020204" pitchFamily="34" charset="0"/>
                <a:sym typeface="+mn-ea"/>
              </a:rPr>
              <a:t>Hôn thật khẽ, thật êm</a:t>
            </a:r>
            <a:endParaRPr lang="vi-VN" altLang="x-none" sz="2200" b="1" dirty="0">
              <a:latin typeface="Arial" panose="020B0604020202020204" pitchFamily="34" charset="0"/>
              <a:cs typeface="Arial" panose="020B0604020202020204" pitchFamily="34" charset="0"/>
            </a:endParaRPr>
          </a:p>
          <a:p>
            <a:pPr algn="just">
              <a:lnSpc>
                <a:spcPct val="100000"/>
              </a:lnSpc>
            </a:pPr>
            <a:r>
              <a:rPr lang="vi-VN" altLang="x-none" sz="2200" b="1" dirty="0">
                <a:latin typeface="Arial" panose="020B0604020202020204" pitchFamily="34" charset="0"/>
                <a:cs typeface="Arial" panose="020B0604020202020204" pitchFamily="34" charset="0"/>
                <a:sym typeface="+mn-ea"/>
              </a:rPr>
              <a:t>Hôn êm đềm mãi mãi</a:t>
            </a:r>
            <a:endParaRPr lang="vi-VN" altLang="x-none" sz="2200" b="1" dirty="0">
              <a:latin typeface="Arial" panose="020B0604020202020204" pitchFamily="34" charset="0"/>
              <a:cs typeface="Arial" panose="020B0604020202020204" pitchFamily="34" charset="0"/>
            </a:endParaRPr>
          </a:p>
          <a:p>
            <a:pPr algn="just">
              <a:lnSpc>
                <a:spcPct val="100000"/>
              </a:lnSpc>
            </a:pPr>
            <a:r>
              <a:rPr lang="vi-VN" altLang="x-none" sz="2200" b="1" dirty="0">
                <a:latin typeface="Arial" panose="020B0604020202020204" pitchFamily="34" charset="0"/>
                <a:cs typeface="Arial" panose="020B0604020202020204" pitchFamily="34" charset="0"/>
                <a:sym typeface="+mn-ea"/>
              </a:rPr>
              <a:t>Đã hôn rồi, hôn lại</a:t>
            </a:r>
            <a:endParaRPr lang="vi-VN" altLang="x-none" sz="2200" b="1" dirty="0">
              <a:latin typeface="Arial" panose="020B0604020202020204" pitchFamily="34" charset="0"/>
              <a:cs typeface="Arial" panose="020B0604020202020204" pitchFamily="34" charset="0"/>
            </a:endParaRPr>
          </a:p>
          <a:p>
            <a:pPr algn="just">
              <a:lnSpc>
                <a:spcPct val="100000"/>
              </a:lnSpc>
            </a:pPr>
            <a:r>
              <a:rPr lang="vi-VN" altLang="x-none" sz="2200" b="1" dirty="0">
                <a:latin typeface="Arial" panose="020B0604020202020204" pitchFamily="34" charset="0"/>
                <a:cs typeface="Arial" panose="020B0604020202020204" pitchFamily="34" charset="0"/>
                <a:sym typeface="+mn-ea"/>
              </a:rPr>
              <a:t>Cho đến mãi muôn đời</a:t>
            </a:r>
            <a:endParaRPr lang="vi-VN" altLang="x-none" sz="2200" b="1" dirty="0">
              <a:latin typeface="Arial" panose="020B0604020202020204" pitchFamily="34" charset="0"/>
              <a:cs typeface="Arial" panose="020B0604020202020204" pitchFamily="34" charset="0"/>
            </a:endParaRPr>
          </a:p>
          <a:p>
            <a:pPr algn="just">
              <a:lnSpc>
                <a:spcPct val="100000"/>
              </a:lnSpc>
            </a:pPr>
            <a:r>
              <a:rPr lang="vi-VN" altLang="x-none" sz="2200" b="1" dirty="0">
                <a:latin typeface="Arial" panose="020B0604020202020204" pitchFamily="34" charset="0"/>
                <a:cs typeface="Arial" panose="020B0604020202020204" pitchFamily="34" charset="0"/>
                <a:sym typeface="+mn-ea"/>
              </a:rPr>
              <a:t>Đến tan cả đất trời</a:t>
            </a:r>
            <a:endParaRPr lang="vi-VN" altLang="x-none" sz="2200" b="1" dirty="0">
              <a:latin typeface="Arial" panose="020B0604020202020204" pitchFamily="34" charset="0"/>
              <a:cs typeface="Arial" panose="020B0604020202020204" pitchFamily="34" charset="0"/>
            </a:endParaRPr>
          </a:p>
          <a:p>
            <a:pPr algn="just">
              <a:lnSpc>
                <a:spcPct val="100000"/>
              </a:lnSpc>
            </a:pPr>
            <a:r>
              <a:rPr lang="vi-VN" altLang="x-none" sz="2200" b="1" dirty="0">
                <a:latin typeface="Arial" panose="020B0604020202020204" pitchFamily="34" charset="0"/>
                <a:cs typeface="Arial" panose="020B0604020202020204" pitchFamily="34" charset="0"/>
                <a:sym typeface="+mn-ea"/>
              </a:rPr>
              <a:t>Anh mới thôi dào dạ</a:t>
            </a:r>
            <a:r>
              <a:rPr lang="en-US" altLang="vi-VN" sz="2200" b="1" dirty="0">
                <a:latin typeface="Arial" panose="020B0604020202020204" pitchFamily="34" charset="0"/>
                <a:cs typeface="Arial" panose="020B0604020202020204" pitchFamily="34" charset="0"/>
                <a:sym typeface="+mn-ea"/>
              </a:rPr>
              <a:t>t”</a:t>
            </a:r>
            <a:endParaRPr lang="en-US" sz="2200" b="1" dirty="0">
              <a:latin typeface="Arial" panose="020B0604020202020204" pitchFamily="34" charset="0"/>
              <a:cs typeface="Arial" panose="020B0604020202020204" pitchFamily="34" charset="0"/>
            </a:endParaRPr>
          </a:p>
          <a:p>
            <a:pPr algn="just">
              <a:lnSpc>
                <a:spcPct val="100000"/>
              </a:lnSpc>
            </a:pPr>
            <a:r>
              <a:rPr lang="en-US" sz="2200" b="1" dirty="0">
                <a:latin typeface="Arial" panose="020B0604020202020204" pitchFamily="34" charset="0"/>
                <a:cs typeface="Arial" panose="020B0604020202020204" pitchFamily="34" charset="0"/>
                <a:sym typeface="+mn-ea"/>
              </a:rPr>
              <a:t>(Trích ‘Biển”, Xuân Diệu)</a:t>
            </a:r>
            <a:endParaRPr lang="en-US" sz="2200" b="1">
              <a:solidFill>
                <a:srgbClr val="180000"/>
              </a:solidFill>
              <a:latin typeface="Arial" panose="020B0604020202020204" pitchFamily="34" charset="0"/>
              <a:cs typeface="Arial" panose="020B0604020202020204" pitchFamily="34" charset="0"/>
              <a:sym typeface="+mn-ea"/>
            </a:endParaRPr>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sp>
        <p:nvSpPr>
          <p:cNvPr id="27651" name="Rectangle 2"/>
          <p:cNvSpPr/>
          <p:nvPr/>
        </p:nvSpPr>
        <p:spPr>
          <a:xfrm>
            <a:off x="4114800" y="1988820"/>
            <a:ext cx="4952365" cy="2461260"/>
          </a:xfrm>
          <a:prstGeom prst="rect">
            <a:avLst/>
          </a:prstGeom>
          <a:noFill/>
          <a:ln w="9525">
            <a:noFill/>
          </a:ln>
        </p:spPr>
        <p:txBody>
          <a:bodyPr wrap="square" anchor="t">
            <a:spAutoFit/>
          </a:bodyPr>
          <a:p>
            <a:pPr>
              <a:lnSpc>
                <a:spcPct val="100000"/>
              </a:lnSpc>
            </a:pPr>
            <a:r>
              <a:rPr lang="en-US" altLang="vi-VN" sz="2200" b="1" dirty="0">
                <a:latin typeface="Arial" panose="020B0604020202020204" pitchFamily="34" charset="0"/>
                <a:cs typeface="Arial" panose="020B0604020202020204" pitchFamily="34" charset="0"/>
              </a:rPr>
              <a:t>“</a:t>
            </a:r>
            <a:r>
              <a:rPr lang="vi-VN" altLang="x-none" sz="2200" b="1" dirty="0">
                <a:latin typeface="Arial" panose="020B0604020202020204" pitchFamily="34" charset="0"/>
                <a:cs typeface="Arial" panose="020B0604020202020204" pitchFamily="34" charset="0"/>
              </a:rPr>
              <a:t>Em trở về đúng nghĩa trái tim em</a:t>
            </a:r>
            <a:br>
              <a:rPr lang="vi-VN" altLang="x-none" sz="2200" b="1" dirty="0">
                <a:latin typeface="Arial" panose="020B0604020202020204" pitchFamily="34" charset="0"/>
                <a:cs typeface="Arial" panose="020B0604020202020204" pitchFamily="34" charset="0"/>
              </a:rPr>
            </a:br>
            <a:r>
              <a:rPr lang="vi-VN" altLang="x-none" sz="2200" b="1" dirty="0">
                <a:latin typeface="Arial" panose="020B0604020202020204" pitchFamily="34" charset="0"/>
                <a:cs typeface="Arial" panose="020B0604020202020204" pitchFamily="34" charset="0"/>
              </a:rPr>
              <a:t>Là máu thịt, đời thường ai cũng có</a:t>
            </a:r>
            <a:br>
              <a:rPr lang="vi-VN" altLang="x-none" sz="2200" b="1" dirty="0">
                <a:latin typeface="Arial" panose="020B0604020202020204" pitchFamily="34" charset="0"/>
                <a:cs typeface="Arial" panose="020B0604020202020204" pitchFamily="34" charset="0"/>
              </a:rPr>
            </a:br>
            <a:r>
              <a:rPr lang="vi-VN" altLang="x-none" sz="2200" b="1" dirty="0">
                <a:latin typeface="Arial" panose="020B0604020202020204" pitchFamily="34" charset="0"/>
                <a:cs typeface="Arial" panose="020B0604020202020204" pitchFamily="34" charset="0"/>
              </a:rPr>
              <a:t>Cũng ngừng đập lúc cuộc đời không còn nữa</a:t>
            </a:r>
            <a:br>
              <a:rPr lang="vi-VN" altLang="x-none" sz="2200" b="1" dirty="0">
                <a:latin typeface="Arial" panose="020B0604020202020204" pitchFamily="34" charset="0"/>
                <a:cs typeface="Arial" panose="020B0604020202020204" pitchFamily="34" charset="0"/>
              </a:rPr>
            </a:br>
            <a:r>
              <a:rPr lang="vi-VN" altLang="x-none" sz="2200" b="1" dirty="0">
                <a:latin typeface="Arial" panose="020B0604020202020204" pitchFamily="34" charset="0"/>
                <a:cs typeface="Arial" panose="020B0604020202020204" pitchFamily="34" charset="0"/>
              </a:rPr>
              <a:t>Nhưng biết yêu anh cả khi chết đi rồi.</a:t>
            </a:r>
            <a:r>
              <a:rPr lang="en-US" altLang="vi-VN" sz="2200" b="1" dirty="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a:p>
            <a:pPr>
              <a:lnSpc>
                <a:spcPct val="100000"/>
              </a:lnSpc>
            </a:pPr>
            <a:r>
              <a:rPr lang="en-US" sz="2200" b="1" dirty="0">
                <a:latin typeface="Arial" panose="020B0604020202020204" pitchFamily="34" charset="0"/>
                <a:cs typeface="Arial" panose="020B0604020202020204" pitchFamily="34" charset="0"/>
              </a:rPr>
              <a:t>(Trích “ Tự hát”, Xuân Quỳnh)</a:t>
            </a:r>
            <a:endParaRPr lang="en-US" sz="2200" b="1" dirty="0">
              <a:latin typeface="Arial" panose="020B0604020202020204" pitchFamily="34" charset="0"/>
              <a:cs typeface="Arial" panose="020B0604020202020204" pitchFamily="34" charset="0"/>
            </a:endParaRPr>
          </a:p>
        </p:txBody>
      </p:sp>
      <p:sp>
        <p:nvSpPr>
          <p:cNvPr id="6" name="Text Box 5"/>
          <p:cNvSpPr txBox="1"/>
          <p:nvPr/>
        </p:nvSpPr>
        <p:spPr>
          <a:xfrm>
            <a:off x="34290" y="5709920"/>
            <a:ext cx="4191000" cy="1106805"/>
          </a:xfrm>
          <a:prstGeom prst="rect">
            <a:avLst/>
          </a:prstGeom>
          <a:noFill/>
        </p:spPr>
        <p:txBody>
          <a:bodyPr wrap="square" rtlCol="0" anchor="t">
            <a:spAutoFit/>
          </a:bodyPr>
          <a:p>
            <a:pPr algn="just">
              <a:lnSpc>
                <a:spcPct val="150000"/>
              </a:lnSpc>
            </a:pPr>
            <a:r>
              <a:rPr lang="en-US" sz="2200" b="1" dirty="0">
                <a:solidFill>
                  <a:srgbClr val="C00000"/>
                </a:solidFill>
                <a:latin typeface="Arial" panose="020B0604020202020204" pitchFamily="34" charset="0"/>
                <a:cs typeface="Arial" panose="020B0604020202020204" pitchFamily="34" charset="0"/>
                <a:sym typeface="+mn-ea"/>
              </a:rPr>
              <a:t>→ Tình yêu say đắm, cuồng nhiệt, háo hức</a:t>
            </a:r>
            <a:endParaRPr lang="en-US" sz="2200" b="1" dirty="0">
              <a:solidFill>
                <a:srgbClr val="C00000"/>
              </a:solidFill>
              <a:latin typeface="Arial" panose="020B0604020202020204" pitchFamily="34" charset="0"/>
              <a:cs typeface="Arial" panose="020B0604020202020204" pitchFamily="34" charset="0"/>
              <a:sym typeface="+mn-ea"/>
            </a:endParaRPr>
          </a:p>
        </p:txBody>
      </p:sp>
      <p:sp>
        <p:nvSpPr>
          <p:cNvPr id="7" name="Text Box 6"/>
          <p:cNvSpPr txBox="1"/>
          <p:nvPr/>
        </p:nvSpPr>
        <p:spPr>
          <a:xfrm>
            <a:off x="4599940" y="5709920"/>
            <a:ext cx="4191000" cy="1106805"/>
          </a:xfrm>
          <a:prstGeom prst="rect">
            <a:avLst/>
          </a:prstGeom>
          <a:noFill/>
        </p:spPr>
        <p:txBody>
          <a:bodyPr wrap="square" rtlCol="0" anchor="t">
            <a:spAutoFit/>
          </a:bodyPr>
          <a:p>
            <a:pPr algn="just">
              <a:lnSpc>
                <a:spcPct val="150000"/>
              </a:lnSpc>
            </a:pPr>
            <a:r>
              <a:rPr lang="en-US" sz="2200" b="1" dirty="0">
                <a:solidFill>
                  <a:srgbClr val="C00000"/>
                </a:solidFill>
                <a:latin typeface="Arial" panose="020B0604020202020204" pitchFamily="34" charset="0"/>
                <a:cs typeface="Arial" panose="020B0604020202020204" pitchFamily="34" charset="0"/>
                <a:sym typeface="+mn-ea"/>
              </a:rPr>
              <a:t>→ Tình yêu say đắm, dung dị, nữ tính, đằm thắm</a:t>
            </a:r>
            <a:r>
              <a:rPr lang="en-US" sz="2200" b="1" dirty="0">
                <a:latin typeface="Arial" panose="020B0604020202020204" pitchFamily="34" charset="0"/>
                <a:cs typeface="Arial" panose="020B0604020202020204" pitchFamily="34" charset="0"/>
                <a:sym typeface="+mn-ea"/>
              </a:rPr>
              <a:t>.</a:t>
            </a:r>
            <a:endParaRPr lang="en-US" sz="2200" b="1">
              <a:solidFill>
                <a:srgbClr val="180000"/>
              </a:solidFill>
              <a:latin typeface="Arial" panose="020B0604020202020204" pitchFamily="34" charset="0"/>
              <a:cs typeface="Arial" panose="020B0604020202020204" pitchFamily="34" charset="0"/>
              <a:sym typeface="+mn-ea"/>
            </a:endParaRPr>
          </a:p>
        </p:txBody>
      </p:sp>
      <p:sp>
        <p:nvSpPr>
          <p:cNvPr id="9" name="Text Box 8"/>
          <p:cNvSpPr txBox="1"/>
          <p:nvPr/>
        </p:nvSpPr>
        <p:spPr>
          <a:xfrm>
            <a:off x="498475" y="1358265"/>
            <a:ext cx="1824990" cy="521970"/>
          </a:xfrm>
          <a:prstGeom prst="rect">
            <a:avLst/>
          </a:prstGeom>
          <a:noFill/>
        </p:spPr>
        <p:txBody>
          <a:bodyPr wrap="none" rtlCol="0" anchor="t">
            <a:spAutoFit/>
          </a:bodyPr>
          <a:p>
            <a:r>
              <a:rPr lang="en-US" sz="2800" b="1">
                <a:solidFill>
                  <a:srgbClr val="180000"/>
                </a:solidFill>
                <a:latin typeface="Arial" panose="020B0604020202020204" pitchFamily="34" charset="0"/>
                <a:cs typeface="Arial" panose="020B0604020202020204" pitchFamily="34" charset="0"/>
                <a:sym typeface="+mn-ea"/>
              </a:rPr>
              <a:t>♣</a:t>
            </a:r>
            <a:r>
              <a:rPr lang="en-SG" altLang="en-US" sz="2800" b="1">
                <a:solidFill>
                  <a:srgbClr val="180000"/>
                </a:solidFill>
                <a:latin typeface="Arial" panose="020B0604020202020204" pitchFamily="34" charset="0"/>
                <a:cs typeface="Arial" panose="020B0604020202020204" pitchFamily="34" charset="0"/>
                <a:sym typeface="+mn-ea"/>
              </a:rPr>
              <a:t>Ví dụ </a:t>
            </a:r>
            <a:r>
              <a:rPr lang="en-US" altLang="en-US" sz="2800" b="1">
                <a:solidFill>
                  <a:srgbClr val="180000"/>
                </a:solidFill>
                <a:latin typeface="Arial" panose="020B0604020202020204" pitchFamily="34" charset="0"/>
                <a:cs typeface="Arial" panose="020B0604020202020204" pitchFamily="34" charset="0"/>
                <a:sym typeface="+mn-ea"/>
              </a:rPr>
              <a:t>1:</a:t>
            </a:r>
            <a:endParaRPr lang="en-US" altLang="en-US" sz="2800" b="1">
              <a:solidFill>
                <a:srgbClr val="180000"/>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5" y="659130"/>
            <a:ext cx="9144635" cy="6309995"/>
          </a:xfrm>
          <a:prstGeom prst="rect">
            <a:avLst/>
          </a:prstGeom>
        </p:spPr>
      </p:pic>
      <p:sp>
        <p:nvSpPr>
          <p:cNvPr id="3" name="Rectangle 2"/>
          <p:cNvSpPr/>
          <p:nvPr/>
        </p:nvSpPr>
        <p:spPr>
          <a:xfrm>
            <a:off x="352425" y="723265"/>
            <a:ext cx="8744585" cy="619887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8166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200" b="1">
                <a:latin typeface="Arial" panose="020B0604020202020204" pitchFamily="34" charset="0"/>
                <a:cs typeface="Arial" panose="020B0604020202020204" pitchFamily="34" charset="0"/>
                <a:sym typeface="+mn-ea"/>
              </a:rPr>
              <a:t>2. Phong cách ngôn ngữ nghệ thuật</a:t>
            </a:r>
            <a:endParaRPr lang="en-US" sz="3200" b="1">
              <a:latin typeface="Arial" panose="020B0604020202020204" pitchFamily="34" charset="0"/>
              <a:cs typeface="Arial" panose="020B0604020202020204" pitchFamily="34" charset="0"/>
            </a:endParaRPr>
          </a:p>
        </p:txBody>
      </p:sp>
      <p:sp>
        <p:nvSpPr>
          <p:cNvPr id="5" name="Rectangle 4"/>
          <p:cNvSpPr/>
          <p:nvPr/>
        </p:nvSpPr>
        <p:spPr>
          <a:xfrm>
            <a:off x="727300" y="927199"/>
            <a:ext cx="373062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 Tính cá thể hóa</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Text Box 15"/>
          <p:cNvSpPr txBox="1"/>
          <p:nvPr/>
        </p:nvSpPr>
        <p:spPr>
          <a:xfrm>
            <a:off x="520700" y="1720850"/>
            <a:ext cx="7782560" cy="3784600"/>
          </a:xfrm>
          <a:prstGeom prst="rect">
            <a:avLst/>
          </a:prstGeom>
          <a:noFill/>
        </p:spPr>
        <p:txBody>
          <a:bodyPr wrap="square" rtlCol="0" anchor="t">
            <a:spAutoFit/>
          </a:bodyPr>
          <a:p>
            <a:pPr algn="just">
              <a:lnSpc>
                <a:spcPct val="100000"/>
              </a:lnSpc>
            </a:pPr>
            <a:r>
              <a:rPr lang="en-US" sz="2400" b="1">
                <a:solidFill>
                  <a:srgbClr val="180000"/>
                </a:solidFill>
                <a:latin typeface="Arial" panose="020B0604020202020204" pitchFamily="34" charset="0"/>
                <a:cs typeface="Arial" panose="020B0604020202020204" pitchFamily="34" charset="0"/>
                <a:sym typeface="+mn-ea"/>
              </a:rPr>
              <a:t>Ví dụ 2:</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0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00000"/>
              </a:lnSpc>
            </a:pPr>
            <a:r>
              <a:rPr lang="en-US" sz="2400" b="1">
                <a:solidFill>
                  <a:srgbClr val="180000"/>
                </a:solidFill>
                <a:latin typeface="Arial" panose="020B0604020202020204" pitchFamily="34" charset="0"/>
                <a:cs typeface="Arial" panose="020B0604020202020204" pitchFamily="34" charset="0"/>
                <a:sym typeface="+mn-ea"/>
              </a:rPr>
              <a:t>Quan Công giật mình, vội tránh mũi mâu, hỏi:</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00000"/>
              </a:lnSpc>
            </a:pPr>
            <a:r>
              <a:rPr lang="en-US" sz="2400" b="1">
                <a:solidFill>
                  <a:srgbClr val="180000"/>
                </a:solidFill>
                <a:latin typeface="Arial" panose="020B0604020202020204" pitchFamily="34" charset="0"/>
                <a:cs typeface="Arial" panose="020B0604020202020204" pitchFamily="34" charset="0"/>
                <a:sym typeface="+mn-ea"/>
              </a:rPr>
              <a:t>Hiền đệ cớ sao như thế, há quên nghĩa vườn đào ru?</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00000"/>
              </a:lnSpc>
            </a:pPr>
            <a:r>
              <a:rPr lang="en-US" sz="2400" b="1">
                <a:solidFill>
                  <a:srgbClr val="180000"/>
                </a:solidFill>
                <a:latin typeface="Arial" panose="020B0604020202020204" pitchFamily="34" charset="0"/>
                <a:cs typeface="Arial" panose="020B0604020202020204" pitchFamily="34" charset="0"/>
                <a:sym typeface="+mn-ea"/>
              </a:rPr>
              <a:t>Trương Phi hầm hầm quát:</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00000"/>
              </a:lnSpc>
            </a:pPr>
            <a:r>
              <a:rPr lang="en-US" sz="2400" b="1">
                <a:solidFill>
                  <a:srgbClr val="180000"/>
                </a:solidFill>
                <a:latin typeface="Arial" panose="020B0604020202020204" pitchFamily="34" charset="0"/>
                <a:cs typeface="Arial" panose="020B0604020202020204" pitchFamily="34" charset="0"/>
                <a:sym typeface="+mn-ea"/>
              </a:rPr>
              <a:t>Mày đã bội nghĩa, còn mặt nào đến gặp tao nữa?</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00000"/>
              </a:lnSpc>
            </a:pPr>
            <a:r>
              <a:rPr lang="en-US" sz="2400" b="1">
                <a:solidFill>
                  <a:srgbClr val="180000"/>
                </a:solidFill>
                <a:latin typeface="Arial" panose="020B0604020202020204" pitchFamily="34" charset="0"/>
                <a:cs typeface="Arial" panose="020B0604020202020204" pitchFamily="34" charset="0"/>
                <a:sym typeface="+mn-ea"/>
              </a:rPr>
              <a:t>( Trích “Hồi trống Cổ Thành”, La Quán Trung)</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0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00000"/>
              </a:lnSpc>
            </a:pPr>
            <a:r>
              <a:rPr lang="en-US" sz="2400" b="1">
                <a:solidFill>
                  <a:srgbClr val="180000"/>
                </a:solidFill>
                <a:latin typeface="Arial" panose="020B0604020202020204" pitchFamily="34" charset="0"/>
                <a:cs typeface="Arial" panose="020B0604020202020204" pitchFamily="34" charset="0"/>
                <a:sym typeface="+mn-ea"/>
              </a:rPr>
              <a:t>→ Quan Công là nhẹ nhàng, điềm tĩnh còn Trương Phi là nóng tính và lỗ mãng.</a:t>
            </a:r>
            <a:endParaRPr lang="en-US" sz="2400" b="1">
              <a:solidFill>
                <a:srgbClr val="180000"/>
              </a:solidFill>
              <a:latin typeface="Arial" panose="020B0604020202020204" pitchFamily="34" charset="0"/>
              <a:cs typeface="Arial" panose="020B0604020202020204" pitchFamily="34" charset="0"/>
              <a:sym typeface="+mn-ea"/>
            </a:endParaRPr>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5" y="659130"/>
            <a:ext cx="9144635" cy="6309995"/>
          </a:xfrm>
          <a:prstGeom prst="rect">
            <a:avLst/>
          </a:prstGeom>
        </p:spPr>
      </p:pic>
      <p:sp>
        <p:nvSpPr>
          <p:cNvPr id="3" name="Rectangle 2"/>
          <p:cNvSpPr/>
          <p:nvPr/>
        </p:nvSpPr>
        <p:spPr>
          <a:xfrm>
            <a:off x="352425" y="723265"/>
            <a:ext cx="8744585" cy="619887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8166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200" b="1">
                <a:latin typeface="Arial" panose="020B0604020202020204" pitchFamily="34" charset="0"/>
                <a:cs typeface="Arial" panose="020B0604020202020204" pitchFamily="34" charset="0"/>
                <a:sym typeface="+mn-ea"/>
              </a:rPr>
              <a:t>2. Phong cách ngôn ngữ nghệ thuật</a:t>
            </a:r>
            <a:endParaRPr lang="en-US" sz="3200" b="1">
              <a:latin typeface="Arial" panose="020B0604020202020204" pitchFamily="34" charset="0"/>
              <a:cs typeface="Arial" panose="020B0604020202020204" pitchFamily="34" charset="0"/>
            </a:endParaRPr>
          </a:p>
        </p:txBody>
      </p:sp>
      <p:sp>
        <p:nvSpPr>
          <p:cNvPr id="5" name="Rectangle 4"/>
          <p:cNvSpPr/>
          <p:nvPr/>
        </p:nvSpPr>
        <p:spPr>
          <a:xfrm>
            <a:off x="727300" y="927199"/>
            <a:ext cx="373062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 Tính cá thể hóa</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sp>
        <p:nvSpPr>
          <p:cNvPr id="7" name="Text Box 6"/>
          <p:cNvSpPr txBox="1"/>
          <p:nvPr/>
        </p:nvSpPr>
        <p:spPr>
          <a:xfrm>
            <a:off x="466725" y="1358265"/>
            <a:ext cx="8211185" cy="5169535"/>
          </a:xfrm>
          <a:prstGeom prst="rect">
            <a:avLst/>
          </a:prstGeom>
          <a:noFill/>
        </p:spPr>
        <p:txBody>
          <a:bodyPr wrap="square" rtlCol="0" anchor="t">
            <a:spAutoFit/>
          </a:bodyPr>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 “Vầng trăng vằng vặc giữa trời</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Đinh ninh hai mặt một lời song song.”</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 Vầng trăng là nhân chứng cho lời thề non hẹn biển của Kim Trọng và Thúy Kiều.</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 “Tuần trăng khuyết, đĩa dầu hao,</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Mặt ngơ ngẩn mặt, lòng ngao ngán lòng” </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 Chỉ thời gian kim Trọng nhớ Thúy Kiều.</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 “Vầng trăng ai xẻ làm đôi</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Nửa in gối chiếc, nửa soi dặm đường.” </a:t>
            </a:r>
            <a:endParaRPr lang="en-US" sz="22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200" b="1">
                <a:solidFill>
                  <a:srgbClr val="180000"/>
                </a:solidFill>
                <a:latin typeface="Arial" panose="020B0604020202020204" pitchFamily="34" charset="0"/>
                <a:cs typeface="Arial" panose="020B0604020202020204" pitchFamily="34" charset="0"/>
                <a:sym typeface="+mn-ea"/>
              </a:rPr>
              <a:t>→ Chỉ sự cô đơn, chia cách của Thúc Sinh và Thúy Kiều.</a:t>
            </a:r>
            <a:endParaRPr lang="en-US" sz="2200" b="1">
              <a:solidFill>
                <a:srgbClr val="180000"/>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5" y="659130"/>
            <a:ext cx="9144635" cy="6309995"/>
          </a:xfrm>
          <a:prstGeom prst="rect">
            <a:avLst/>
          </a:prstGeom>
        </p:spPr>
      </p:pic>
      <p:sp>
        <p:nvSpPr>
          <p:cNvPr id="3" name="Rectangle 2"/>
          <p:cNvSpPr/>
          <p:nvPr/>
        </p:nvSpPr>
        <p:spPr>
          <a:xfrm>
            <a:off x="352425" y="501650"/>
            <a:ext cx="8715375" cy="6511925"/>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65976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2800" b="1">
                <a:latin typeface="Arial" panose="020B0604020202020204" pitchFamily="34" charset="0"/>
                <a:cs typeface="Arial" panose="020B0604020202020204" pitchFamily="34" charset="0"/>
                <a:sym typeface="+mn-ea"/>
              </a:rPr>
              <a:t>2. Phong cách ngôn ngữ nghệ thuật</a:t>
            </a:r>
            <a:endParaRPr lang="en-US" sz="2800" b="1">
              <a:latin typeface="Arial" panose="020B0604020202020204" pitchFamily="34" charset="0"/>
              <a:cs typeface="Arial" panose="020B0604020202020204" pitchFamily="34" charset="0"/>
            </a:endParaRPr>
          </a:p>
        </p:txBody>
      </p:sp>
      <p:sp>
        <p:nvSpPr>
          <p:cNvPr id="5" name="Rectangle 4"/>
          <p:cNvSpPr/>
          <p:nvPr/>
        </p:nvSpPr>
        <p:spPr>
          <a:xfrm>
            <a:off x="332965" y="698599"/>
            <a:ext cx="3300095" cy="52197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 Tính cá thể hóa</a:t>
            </a:r>
            <a:endParaRPr lang="en-US" sz="2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Text Box 15"/>
          <p:cNvSpPr txBox="1"/>
          <p:nvPr/>
        </p:nvSpPr>
        <p:spPr>
          <a:xfrm>
            <a:off x="300355" y="1337945"/>
            <a:ext cx="8542020" cy="5631180"/>
          </a:xfrm>
          <a:prstGeom prst="rect">
            <a:avLst/>
          </a:prstGeom>
          <a:noFill/>
        </p:spPr>
        <p:txBody>
          <a:bodyPr wrap="square" rtlCol="0" anchor="t">
            <a:spAutoFit/>
          </a:bodyPr>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 Thể hiện ở khả năng vận dụng các phương tiện diễn đạt chung (ngữ âm, từ vựng, cú pháp, tu từ..) vào việc xây dựng hình tượng nghệ thuật mỗi nhà văn, nhà thơ.</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 Thể hiện ở vẻ đẹp riêng trong từng lời nói của từng nhân vật trong tác phẩm nghệ thuật.</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 Thể hiện ở nét riêng trong cách diễn đạt từng sự việc, hình ảnh, tình huống trong tác phẩm.</a:t>
            </a: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p:txBody>
      </p:sp>
      <p:graphicFrame>
        <p:nvGraphicFramePr>
          <p:cNvPr id="19" name="Object 1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Picture 1024"/>
                      <p:cNvPicPr/>
                      <p:nvPr/>
                    </p:nvPicPr>
                    <p:blipFill>
                      <a:blip r:embed="rId4"/>
                      <a:stretch>
                        <a:fillRect/>
                      </a:stretch>
                    </p:blipFill>
                    <p:spPr>
                      <a:xfrm>
                        <a:off x="4114800" y="3321050"/>
                        <a:ext cx="914400" cy="215900"/>
                      </a:xfrm>
                      <a:prstGeom prst="rect">
                        <a:avLst/>
                      </a:prstGeom>
                    </p:spPr>
                  </p:pic>
                </p:oleObj>
              </mc:Fallback>
            </mc:AlternateContent>
          </a:graphicData>
        </a:graphic>
      </p:graphicFrame>
      <p:grpSp>
        <p:nvGrpSpPr>
          <p:cNvPr id="23" name="Group 22"/>
          <p:cNvGrpSpPr/>
          <p:nvPr/>
        </p:nvGrpSpPr>
        <p:grpSpPr>
          <a:xfrm>
            <a:off x="473075" y="3065145"/>
            <a:ext cx="8206740" cy="1330960"/>
            <a:chOff x="2804929" y="1775571"/>
            <a:chExt cx="8206595" cy="1336215"/>
          </a:xfrm>
        </p:grpSpPr>
        <p:sp>
          <p:nvSpPr>
            <p:cNvPr id="24" name="Freeform 23"/>
            <p:cNvSpPr/>
            <p:nvPr/>
          </p:nvSpPr>
          <p:spPr>
            <a:xfrm>
              <a:off x="3001776" y="1968736"/>
              <a:ext cx="8009748" cy="1143050"/>
            </a:xfrm>
            <a:custGeom>
              <a:avLst/>
              <a:gdLst>
                <a:gd name="connsiteX0" fmla="*/ 0 w 2969719"/>
                <a:gd name="connsiteY0" fmla="*/ 0 h 928037"/>
                <a:gd name="connsiteX1" fmla="*/ 2969719 w 2969719"/>
                <a:gd name="connsiteY1" fmla="*/ 0 h 928037"/>
                <a:gd name="connsiteX2" fmla="*/ 2969719 w 2969719"/>
                <a:gd name="connsiteY2" fmla="*/ 928037 h 928037"/>
                <a:gd name="connsiteX3" fmla="*/ 0 w 2969719"/>
                <a:gd name="connsiteY3" fmla="*/ 928037 h 928037"/>
                <a:gd name="connsiteX4" fmla="*/ 0 w 2969719"/>
                <a:gd name="connsiteY4" fmla="*/ 0 h 928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19" h="928037">
                  <a:moveTo>
                    <a:pt x="0" y="0"/>
                  </a:moveTo>
                  <a:lnTo>
                    <a:pt x="2969719" y="0"/>
                  </a:lnTo>
                  <a:lnTo>
                    <a:pt x="2969719" y="928037"/>
                  </a:lnTo>
                  <a:lnTo>
                    <a:pt x="0" y="928037"/>
                  </a:lnTo>
                  <a:lnTo>
                    <a:pt x="0" y="0"/>
                  </a:lnTo>
                  <a:close/>
                </a:path>
              </a:pathLst>
            </a:custGeom>
            <a:ln>
              <a:solidFill>
                <a:srgbClr val="8A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28591" tIns="99060" rIns="99060" bIns="99060" numCol="1" spcCol="1270" anchor="ctr" anchorCtr="0">
              <a:noAutofit/>
            </a:bodyPr>
            <a:p>
              <a:pPr lvl="0" algn="ctr" defTabSz="1155700">
                <a:spcBef>
                  <a:spcPct val="0"/>
                </a:spcBef>
              </a:pPr>
              <a:r>
                <a:rPr lang="en-US" sz="2800" b="1" kern="1200" smtClean="0">
                  <a:solidFill>
                    <a:srgbClr val="8A0000"/>
                  </a:solidFill>
                  <a:latin typeface="Arial" panose="020B0604020202020204" pitchFamily="34" charset="0"/>
                  <a:cs typeface="Arial" panose="020B0604020202020204" pitchFamily="34" charset="0"/>
                </a:rPr>
                <a:t>Em hiểu thế nào là tính cá thể hóa?</a:t>
              </a:r>
              <a:endParaRPr lang="en-US" sz="2800" b="1" kern="1200" smtClean="0">
                <a:solidFill>
                  <a:srgbClr val="8A0000"/>
                </a:solidFill>
                <a:latin typeface="Arial" panose="020B0604020202020204" pitchFamily="34" charset="0"/>
                <a:cs typeface="Arial" panose="020B0604020202020204" pitchFamily="34" charset="0"/>
              </a:endParaRPr>
            </a:p>
          </p:txBody>
        </p:sp>
        <p:sp>
          <p:nvSpPr>
            <p:cNvPr id="25" name="Rectangle 24"/>
            <p:cNvSpPr/>
            <p:nvPr/>
          </p:nvSpPr>
          <p:spPr>
            <a:xfrm>
              <a:off x="2804929" y="1775571"/>
              <a:ext cx="865490" cy="1090137"/>
            </a:xfrm>
            <a:prstGeom prst="rect">
              <a:avLst/>
            </a:prstGeom>
            <a:blipFill>
              <a:blip r:embed="rId5">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1143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4000" b="1">
                <a:latin typeface="Arial" panose="020B0604020202020204" pitchFamily="34" charset="0"/>
                <a:cs typeface="Arial" panose="020B0604020202020204" pitchFamily="34" charset="0"/>
              </a:rPr>
              <a:t>3. Luyện tập</a:t>
            </a:r>
            <a:endParaRPr lang="en-US" sz="4000" b="1">
              <a:latin typeface="Arial" panose="020B0604020202020204" pitchFamily="34" charset="0"/>
              <a:cs typeface="Arial" panose="020B0604020202020204" pitchFamily="34" charset="0"/>
            </a:endParaRPr>
          </a:p>
        </p:txBody>
      </p:sp>
      <p:sp>
        <p:nvSpPr>
          <p:cNvPr id="10" name="Rectangle 9"/>
          <p:cNvSpPr/>
          <p:nvPr/>
        </p:nvSpPr>
        <p:spPr>
          <a:xfrm>
            <a:off x="1565817" y="1789430"/>
            <a:ext cx="5802723" cy="645160"/>
          </a:xfrm>
          <a:prstGeom prst="rect">
            <a:avLst/>
          </a:prstGeom>
        </p:spPr>
        <p:txBody>
          <a:bodyPr wrap="square">
            <a:spAutoFit/>
          </a:bodyPr>
          <a:p>
            <a:pPr algn="ctr">
              <a:lnSpc>
                <a:spcPct val="150000"/>
              </a:lnSpc>
            </a:pPr>
            <a:r>
              <a:rPr lang="en-US" sz="2400" b="1">
                <a:solidFill>
                  <a:srgbClr val="180000"/>
                </a:solidFill>
                <a:latin typeface="Arial" panose="020B0604020202020204" pitchFamily="34" charset="0"/>
                <a:cs typeface="Arial" panose="020B0604020202020204" pitchFamily="34" charset="0"/>
              </a:rPr>
              <a:t>- HS làm bài 1,2,3,4 trang 101 SGK</a:t>
            </a:r>
            <a:endParaRPr lang="en-US" sz="2400" b="1">
              <a:solidFill>
                <a:srgbClr val="18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Plaque 2"/>
          <p:cNvSpPr/>
          <p:nvPr/>
        </p:nvSpPr>
        <p:spPr>
          <a:xfrm>
            <a:off x="685800" y="762000"/>
            <a:ext cx="7696200" cy="5486400"/>
          </a:xfrm>
          <a:prstGeom prst="plaque">
            <a:avLst/>
          </a:prstGeom>
          <a:ln w="76200"/>
          <a:scene3d>
            <a:camera prst="orthographicFront"/>
            <a:lightRig rig="morning" dir="t"/>
          </a:scene3d>
          <a:sp3d prstMaterial="translucentPowder"/>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560070" y="1513840"/>
            <a:ext cx="7575550" cy="383095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5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CẢM ƠN CÁC EM</a:t>
            </a:r>
            <a:endParaRPr lang="en-US" sz="5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a:p>
            <a:pPr algn="ctr">
              <a:lnSpc>
                <a:spcPct val="150000"/>
              </a:lnSpc>
            </a:pPr>
            <a:r>
              <a:rPr lang="en-US"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ĐÃ CHÚ Ý</a:t>
            </a:r>
            <a:endParaRPr lang="en-US"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a:p>
            <a:pPr algn="ctr">
              <a:lnSpc>
                <a:spcPct val="150000"/>
              </a:lnSpc>
            </a:pPr>
            <a:r>
              <a:rPr lang="en-US"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LẮNG NGHE!</a:t>
            </a:r>
            <a:endParaRPr lang="en-US" sz="5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
                                        </p:tgtEl>
                                        <p:attrNameLst>
                                          <p:attrName>ppt_y</p:attrName>
                                        </p:attrNameLst>
                                      </p:cBhvr>
                                      <p:tavLst>
                                        <p:tav tm="0">
                                          <p:val>
                                            <p:strVal val="#ppt_y"/>
                                          </p:val>
                                        </p:tav>
                                        <p:tav tm="100000">
                                          <p:val>
                                            <p:strVal val="#ppt_y"/>
                                          </p:val>
                                        </p:tav>
                                      </p:tavLst>
                                    </p:anim>
                                    <p:anim calcmode="lin" valueType="num">
                                      <p:cBhvr>
                                        <p:cTn id="1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1143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4000" b="1">
                <a:latin typeface="Arial" panose="020B0604020202020204" pitchFamily="34" charset="0"/>
                <a:cs typeface="Arial" panose="020B0604020202020204" pitchFamily="34" charset="0"/>
              </a:rPr>
              <a:t>1. Ngôn ngữ nghệ thuật</a:t>
            </a:r>
            <a:endParaRPr lang="en-US" sz="4000" b="1">
              <a:latin typeface="Arial" panose="020B0604020202020204" pitchFamily="34" charset="0"/>
              <a:cs typeface="Arial" panose="020B0604020202020204" pitchFamily="34" charset="0"/>
            </a:endParaRPr>
          </a:p>
        </p:txBody>
      </p:sp>
      <p:sp>
        <p:nvSpPr>
          <p:cNvPr id="5" name="Rectangle 4"/>
          <p:cNvSpPr/>
          <p:nvPr/>
        </p:nvSpPr>
        <p:spPr>
          <a:xfrm>
            <a:off x="540293" y="1143099"/>
            <a:ext cx="2951480" cy="6451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vi-VN"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a:t>
            </a:r>
            <a:r>
              <a:rPr lang="vi-VN"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Khái niệm</a:t>
            </a:r>
            <a:endPar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 name="Rectangle 7"/>
          <p:cNvSpPr/>
          <p:nvPr/>
        </p:nvSpPr>
        <p:spPr>
          <a:xfrm>
            <a:off x="540385" y="2201545"/>
            <a:ext cx="8354060" cy="4199890"/>
          </a:xfrm>
          <a:prstGeom prst="rect">
            <a:avLst/>
          </a:prstGeom>
        </p:spPr>
        <p:txBody>
          <a:bodyPr wrap="square">
            <a:spAutoFit/>
          </a:bodyPr>
          <a:lstStyle/>
          <a:p>
            <a:pPr algn="just">
              <a:lnSpc>
                <a:spcPct val="150000"/>
              </a:lnSpc>
            </a:pPr>
            <a:r>
              <a:rPr lang="en-US" sz="2400" b="1" u="sng">
                <a:solidFill>
                  <a:srgbClr val="180000"/>
                </a:solidFill>
                <a:latin typeface="Arial" panose="020B0604020202020204" pitchFamily="34" charset="0"/>
                <a:cs typeface="Arial" panose="020B0604020202020204" pitchFamily="34" charset="0"/>
              </a:rPr>
              <a:t>Ngữ liệu 1:</a:t>
            </a:r>
            <a:r>
              <a:rPr lang="en-US" sz="2400" b="1">
                <a:solidFill>
                  <a:srgbClr val="180000"/>
                </a:solidFill>
                <a:latin typeface="Arial" panose="020B0604020202020204" pitchFamily="34" charset="0"/>
                <a:cs typeface="Arial" panose="020B0604020202020204" pitchFamily="34" charset="0"/>
              </a:rPr>
              <a:t>  </a:t>
            </a:r>
            <a:r>
              <a:rPr lang="en-US" sz="2200" b="1">
                <a:solidFill>
                  <a:srgbClr val="180000"/>
                </a:solidFill>
                <a:latin typeface="Arial" panose="020B0604020202020204" pitchFamily="34" charset="0"/>
                <a:cs typeface="Arial" panose="020B0604020202020204" pitchFamily="34" charset="0"/>
              </a:rPr>
              <a:t>“Sen là cây mọc dưới nước, lá tròn to, hoa màu trắng hay hồng, nhị vàng, hương thơm nhẹ, hạt dùng để ăn.” </a:t>
            </a:r>
            <a:endParaRPr lang="en-US" sz="2200" b="1">
              <a:solidFill>
                <a:srgbClr val="180000"/>
              </a:solidFill>
              <a:latin typeface="Arial" panose="020B0604020202020204" pitchFamily="34" charset="0"/>
              <a:cs typeface="Arial" panose="020B0604020202020204" pitchFamily="34" charset="0"/>
            </a:endParaRPr>
          </a:p>
          <a:p>
            <a:pPr algn="just">
              <a:lnSpc>
                <a:spcPct val="150000"/>
              </a:lnSpc>
            </a:pPr>
            <a:r>
              <a:rPr lang="en-US" sz="2200" b="1">
                <a:solidFill>
                  <a:srgbClr val="180000"/>
                </a:solidFill>
                <a:latin typeface="Arial" panose="020B0604020202020204" pitchFamily="34" charset="0"/>
                <a:cs typeface="Arial" panose="020B0604020202020204" pitchFamily="34" charset="0"/>
              </a:rPr>
              <a:t>                                                                        (Từ điển tiếng Việt)</a:t>
            </a:r>
            <a:endParaRPr lang="en-US" sz="2200" b="1">
              <a:solidFill>
                <a:srgbClr val="180000"/>
              </a:solidFill>
              <a:latin typeface="Arial" panose="020B0604020202020204" pitchFamily="34" charset="0"/>
              <a:cs typeface="Arial" panose="020B0604020202020204" pitchFamily="34" charset="0"/>
            </a:endParaRPr>
          </a:p>
          <a:p>
            <a:pPr algn="just">
              <a:lnSpc>
                <a:spcPct val="150000"/>
              </a:lnSpc>
            </a:pPr>
            <a:r>
              <a:rPr lang="en-US" sz="2200" b="1" u="sng">
                <a:solidFill>
                  <a:srgbClr val="180000"/>
                </a:solidFill>
                <a:latin typeface="Arial" panose="020B0604020202020204" pitchFamily="34" charset="0"/>
                <a:cs typeface="Arial" panose="020B0604020202020204" pitchFamily="34" charset="0"/>
              </a:rPr>
              <a:t>Ngữ liệu 2:</a:t>
            </a:r>
            <a:endParaRPr lang="en-US" sz="2200" b="1">
              <a:solidFill>
                <a:srgbClr val="180000"/>
              </a:solidFill>
              <a:latin typeface="Arial" panose="020B0604020202020204" pitchFamily="34" charset="0"/>
              <a:cs typeface="Arial" panose="020B0604020202020204" pitchFamily="34" charset="0"/>
            </a:endParaRPr>
          </a:p>
          <a:p>
            <a:pPr algn="just">
              <a:lnSpc>
                <a:spcPct val="150000"/>
              </a:lnSpc>
            </a:pPr>
            <a:r>
              <a:rPr lang="en-US" sz="2200" b="1">
                <a:solidFill>
                  <a:srgbClr val="180000"/>
                </a:solidFill>
                <a:latin typeface="Arial" panose="020B0604020202020204" pitchFamily="34" charset="0"/>
                <a:cs typeface="Arial" panose="020B0604020202020204" pitchFamily="34" charset="0"/>
              </a:rPr>
              <a:t>      “Trong đầm gì đẹp bằng sen</a:t>
            </a:r>
            <a:endParaRPr lang="en-US" sz="2200" b="1">
              <a:solidFill>
                <a:srgbClr val="180000"/>
              </a:solidFill>
              <a:latin typeface="Arial" panose="020B0604020202020204" pitchFamily="34" charset="0"/>
              <a:cs typeface="Arial" panose="020B0604020202020204" pitchFamily="34" charset="0"/>
            </a:endParaRPr>
          </a:p>
          <a:p>
            <a:pPr algn="just">
              <a:lnSpc>
                <a:spcPct val="150000"/>
              </a:lnSpc>
            </a:pPr>
            <a:r>
              <a:rPr lang="en-US" sz="2200" b="1">
                <a:solidFill>
                  <a:srgbClr val="180000"/>
                </a:solidFill>
                <a:latin typeface="Arial" panose="020B0604020202020204" pitchFamily="34" charset="0"/>
                <a:cs typeface="Arial" panose="020B0604020202020204" pitchFamily="34" charset="0"/>
              </a:rPr>
              <a:t>Lá xanh, bông trắng, lại chen nhị vàng.</a:t>
            </a:r>
            <a:endParaRPr lang="en-US" sz="2200" b="1">
              <a:solidFill>
                <a:srgbClr val="180000"/>
              </a:solidFill>
              <a:latin typeface="Arial" panose="020B0604020202020204" pitchFamily="34" charset="0"/>
              <a:cs typeface="Arial" panose="020B0604020202020204" pitchFamily="34" charset="0"/>
            </a:endParaRPr>
          </a:p>
          <a:p>
            <a:pPr algn="just">
              <a:lnSpc>
                <a:spcPct val="150000"/>
              </a:lnSpc>
            </a:pPr>
            <a:r>
              <a:rPr lang="en-US" sz="2200" b="1">
                <a:solidFill>
                  <a:srgbClr val="180000"/>
                </a:solidFill>
                <a:latin typeface="Arial" panose="020B0604020202020204" pitchFamily="34" charset="0"/>
                <a:cs typeface="Arial" panose="020B0604020202020204" pitchFamily="34" charset="0"/>
              </a:rPr>
              <a:t>     Nhị vàng, bông trắng, lá xanh</a:t>
            </a:r>
            <a:endParaRPr lang="en-US" sz="2200" b="1">
              <a:solidFill>
                <a:srgbClr val="180000"/>
              </a:solidFill>
              <a:latin typeface="Arial" panose="020B0604020202020204" pitchFamily="34" charset="0"/>
              <a:cs typeface="Arial" panose="020B0604020202020204" pitchFamily="34" charset="0"/>
            </a:endParaRPr>
          </a:p>
          <a:p>
            <a:pPr algn="just">
              <a:lnSpc>
                <a:spcPct val="150000"/>
              </a:lnSpc>
            </a:pPr>
            <a:r>
              <a:rPr lang="en-US" sz="2200" b="1">
                <a:solidFill>
                  <a:srgbClr val="180000"/>
                </a:solidFill>
                <a:latin typeface="Arial" panose="020B0604020202020204" pitchFamily="34" charset="0"/>
                <a:cs typeface="Arial" panose="020B0604020202020204" pitchFamily="34" charset="0"/>
              </a:rPr>
              <a:t>Gần bùn mà chẳng hôi tanh mà bùn.”</a:t>
            </a:r>
            <a:endParaRPr lang="en-US" sz="2200" b="1">
              <a:solidFill>
                <a:srgbClr val="180000"/>
              </a:solidFill>
              <a:latin typeface="Arial" panose="020B0604020202020204" pitchFamily="34" charset="0"/>
              <a:cs typeface="Arial" panose="020B0604020202020204" pitchFamily="34" charset="0"/>
            </a:endParaRPr>
          </a:p>
        </p:txBody>
      </p:sp>
      <p:sp>
        <p:nvSpPr>
          <p:cNvPr id="10" name="Rectangle 9"/>
          <p:cNvSpPr/>
          <p:nvPr/>
        </p:nvSpPr>
        <p:spPr>
          <a:xfrm>
            <a:off x="540292" y="1638935"/>
            <a:ext cx="5802723" cy="645160"/>
          </a:xfrm>
          <a:prstGeom prst="rect">
            <a:avLst/>
          </a:prstGeom>
        </p:spPr>
        <p:txBody>
          <a:bodyPr wrap="square">
            <a:spAutoFit/>
          </a:bodyPr>
          <a:p>
            <a:pPr algn="just">
              <a:lnSpc>
                <a:spcPct val="150000"/>
              </a:lnSpc>
            </a:pPr>
            <a:r>
              <a:rPr lang="en-US" sz="2400" b="1" u="sng">
                <a:solidFill>
                  <a:srgbClr val="180000"/>
                </a:solidFill>
                <a:latin typeface="Arial" panose="020B0604020202020204" pitchFamily="34" charset="0"/>
                <a:cs typeface="Arial" panose="020B0604020202020204" pitchFamily="34" charset="0"/>
              </a:rPr>
              <a:t>♣ Ví dụ 1:</a:t>
            </a:r>
            <a:endParaRPr lang="en-US" sz="2400" b="1" u="sng">
              <a:solidFill>
                <a:srgbClr val="18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5967730" y="3896360"/>
            <a:ext cx="2504440" cy="2504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79705" y="121285"/>
            <a:ext cx="9479280" cy="6965315"/>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534400" y="6400800"/>
            <a:ext cx="533400" cy="365125"/>
          </a:xfrm>
        </p:spPr>
        <p:txBody>
          <a:bodyPr/>
          <a:lstStyle/>
          <a:p>
            <a:fld id="{68736A22-2098-4D70-B6C6-3AFA79A05814}" type="slidenum">
              <a:rPr lang="en-US" smtClean="0"/>
            </a:fld>
            <a:endParaRPr lang="en-US"/>
          </a:p>
        </p:txBody>
      </p:sp>
      <p:sp>
        <p:nvSpPr>
          <p:cNvPr id="4" name="Rectangle 3"/>
          <p:cNvSpPr/>
          <p:nvPr/>
        </p:nvSpPr>
        <p:spPr>
          <a:xfrm>
            <a:off x="0" y="-107315"/>
            <a:ext cx="9144000" cy="68262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000" b="1">
                <a:latin typeface="Arial" panose="020B0604020202020204" pitchFamily="34" charset="0"/>
                <a:cs typeface="Arial" panose="020B0604020202020204" pitchFamily="34" charset="0"/>
              </a:rPr>
              <a:t>1. Ngôn ngữ nghệ thuật</a:t>
            </a:r>
            <a:endParaRPr lang="en-US" sz="3000" b="1">
              <a:latin typeface="Arial" panose="020B0604020202020204" pitchFamily="34" charset="0"/>
              <a:cs typeface="Arial" panose="020B0604020202020204" pitchFamily="34" charset="0"/>
            </a:endParaRPr>
          </a:p>
        </p:txBody>
      </p:sp>
      <p:sp>
        <p:nvSpPr>
          <p:cNvPr id="5" name="Rectangle 4"/>
          <p:cNvSpPr/>
          <p:nvPr/>
        </p:nvSpPr>
        <p:spPr>
          <a:xfrm>
            <a:off x="326615" y="722729"/>
            <a:ext cx="265366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vi-VN" sz="3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a:t>
            </a:r>
            <a:r>
              <a:rPr lang="vi-VN" sz="3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Khái niệm</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 name="Rectangle 7"/>
          <p:cNvSpPr/>
          <p:nvPr/>
        </p:nvSpPr>
        <p:spPr>
          <a:xfrm>
            <a:off x="326390" y="1881505"/>
            <a:ext cx="3778250" cy="2445385"/>
          </a:xfrm>
          <a:prstGeom prst="rect">
            <a:avLst/>
          </a:prstGeom>
        </p:spPr>
        <p:txBody>
          <a:bodyPr wrap="square">
            <a:spAutoFit/>
          </a:bodyPr>
          <a:lstStyle/>
          <a:p>
            <a:pPr algn="just">
              <a:lnSpc>
                <a:spcPct val="150000"/>
              </a:lnSpc>
            </a:pPr>
            <a:r>
              <a:rPr lang="en-US" sz="2000" b="1">
                <a:solidFill>
                  <a:srgbClr val="180000"/>
                </a:solidFill>
                <a:latin typeface="Arial" panose="020B0604020202020204" pitchFamily="34" charset="0"/>
                <a:cs typeface="Arial" panose="020B0604020202020204" pitchFamily="34" charset="0"/>
              </a:rPr>
              <a:t> </a:t>
            </a:r>
            <a:r>
              <a:rPr lang="en-US" sz="2000" b="1">
                <a:solidFill>
                  <a:srgbClr val="180000"/>
                </a:solidFill>
                <a:latin typeface="Arial" panose="020B0604020202020204" pitchFamily="34" charset="0"/>
                <a:cs typeface="Arial" panose="020B0604020202020204" pitchFamily="34" charset="0"/>
                <a:sym typeface="+mn-ea"/>
              </a:rPr>
              <a:t>“Sen là cây mọc dưới nước, lá tròn to, hoa màu trắng hay hồng, nhị vàng, hương thơm nhẹ, hạt dùng để ăn.”</a:t>
            </a:r>
            <a:endParaRPr lang="en-US" sz="2200" b="1">
              <a:solidFill>
                <a:srgbClr val="180000"/>
              </a:solidFill>
              <a:latin typeface="Arial" panose="020B0604020202020204" pitchFamily="34" charset="0"/>
              <a:cs typeface="Arial" panose="020B0604020202020204" pitchFamily="34" charset="0"/>
            </a:endParaRPr>
          </a:p>
          <a:p>
            <a:pPr algn="just">
              <a:lnSpc>
                <a:spcPct val="150000"/>
              </a:lnSpc>
            </a:pPr>
            <a:endParaRPr lang="en-US" sz="2200" b="1">
              <a:solidFill>
                <a:srgbClr val="180000"/>
              </a:solidFill>
              <a:latin typeface="Arial" panose="020B0604020202020204" pitchFamily="34" charset="0"/>
              <a:cs typeface="Arial" panose="020B0604020202020204" pitchFamily="34" charset="0"/>
            </a:endParaRPr>
          </a:p>
        </p:txBody>
      </p:sp>
      <p:sp>
        <p:nvSpPr>
          <p:cNvPr id="10" name="Rectangle 9"/>
          <p:cNvSpPr/>
          <p:nvPr/>
        </p:nvSpPr>
        <p:spPr>
          <a:xfrm>
            <a:off x="474252" y="1253490"/>
            <a:ext cx="5802723" cy="645160"/>
          </a:xfrm>
          <a:prstGeom prst="rect">
            <a:avLst/>
          </a:prstGeom>
        </p:spPr>
        <p:txBody>
          <a:bodyPr wrap="square">
            <a:spAutoFit/>
          </a:bodyPr>
          <a:p>
            <a:pPr algn="just">
              <a:lnSpc>
                <a:spcPct val="150000"/>
              </a:lnSpc>
            </a:pPr>
            <a:r>
              <a:rPr lang="en-US" sz="2400" b="1" u="sng">
                <a:solidFill>
                  <a:srgbClr val="180000"/>
                </a:solidFill>
                <a:latin typeface="Arial" panose="020B0604020202020204" pitchFamily="34" charset="0"/>
                <a:cs typeface="Arial" panose="020B0604020202020204" pitchFamily="34" charset="0"/>
              </a:rPr>
              <a:t>♣ Ví dụ 1:</a:t>
            </a:r>
            <a:endParaRPr lang="en-US" sz="2400" b="1" u="sng">
              <a:solidFill>
                <a:srgbClr val="180000"/>
              </a:solidFill>
              <a:latin typeface="Arial" panose="020B0604020202020204" pitchFamily="34" charset="0"/>
              <a:cs typeface="Arial" panose="020B0604020202020204" pitchFamily="34" charset="0"/>
            </a:endParaRPr>
          </a:p>
        </p:txBody>
      </p:sp>
      <p:sp>
        <p:nvSpPr>
          <p:cNvPr id="7" name="Rectangle 6"/>
          <p:cNvSpPr/>
          <p:nvPr/>
        </p:nvSpPr>
        <p:spPr>
          <a:xfrm>
            <a:off x="4801235" y="1782445"/>
            <a:ext cx="4575810" cy="1845310"/>
          </a:xfrm>
          <a:prstGeom prst="rect">
            <a:avLst/>
          </a:prstGeom>
        </p:spPr>
        <p:txBody>
          <a:bodyPr wrap="square">
            <a:spAutoFit/>
          </a:bodyPr>
          <a:p>
            <a:pPr algn="just">
              <a:lnSpc>
                <a:spcPct val="150000"/>
              </a:lnSpc>
            </a:pPr>
            <a:r>
              <a:rPr lang="en-US" sz="2200" b="1">
                <a:solidFill>
                  <a:srgbClr val="180000"/>
                </a:solidFill>
                <a:latin typeface="Arial" panose="020B0604020202020204" pitchFamily="34" charset="0"/>
                <a:cs typeface="Arial" panose="020B0604020202020204" pitchFamily="34" charset="0"/>
              </a:rPr>
              <a:t> </a:t>
            </a:r>
            <a:r>
              <a:rPr lang="en-US" b="1">
                <a:solidFill>
                  <a:srgbClr val="180000"/>
                </a:solidFill>
                <a:latin typeface="Arial" panose="020B0604020202020204" pitchFamily="34" charset="0"/>
                <a:cs typeface="Arial" panose="020B0604020202020204" pitchFamily="34" charset="0"/>
                <a:sym typeface="+mn-ea"/>
              </a:rPr>
              <a:t>“Trong đầm gì đẹp bằng sen</a:t>
            </a:r>
            <a:endParaRPr lang="en-US" b="1">
              <a:solidFill>
                <a:srgbClr val="180000"/>
              </a:solidFill>
              <a:latin typeface="Arial" panose="020B0604020202020204" pitchFamily="34" charset="0"/>
              <a:cs typeface="Arial" panose="020B0604020202020204" pitchFamily="34" charset="0"/>
            </a:endParaRPr>
          </a:p>
          <a:p>
            <a:pPr algn="just">
              <a:lnSpc>
                <a:spcPct val="150000"/>
              </a:lnSpc>
            </a:pPr>
            <a:r>
              <a:rPr lang="en-US" b="1">
                <a:solidFill>
                  <a:srgbClr val="180000"/>
                </a:solidFill>
                <a:latin typeface="Arial" panose="020B0604020202020204" pitchFamily="34" charset="0"/>
                <a:cs typeface="Arial" panose="020B0604020202020204" pitchFamily="34" charset="0"/>
                <a:sym typeface="+mn-ea"/>
              </a:rPr>
              <a:t>Lá xanh, bông trắng, lại chen nhị vàng.</a:t>
            </a:r>
            <a:endParaRPr lang="en-US" b="1">
              <a:solidFill>
                <a:srgbClr val="180000"/>
              </a:solidFill>
              <a:latin typeface="Arial" panose="020B0604020202020204" pitchFamily="34" charset="0"/>
              <a:cs typeface="Arial" panose="020B0604020202020204" pitchFamily="34" charset="0"/>
            </a:endParaRPr>
          </a:p>
          <a:p>
            <a:pPr algn="just">
              <a:lnSpc>
                <a:spcPct val="150000"/>
              </a:lnSpc>
            </a:pPr>
            <a:r>
              <a:rPr lang="en-US" b="1">
                <a:solidFill>
                  <a:srgbClr val="180000"/>
                </a:solidFill>
                <a:latin typeface="Arial" panose="020B0604020202020204" pitchFamily="34" charset="0"/>
                <a:cs typeface="Arial" panose="020B0604020202020204" pitchFamily="34" charset="0"/>
                <a:sym typeface="+mn-ea"/>
              </a:rPr>
              <a:t>     Nhị vàng, bông trắng, lá xanh</a:t>
            </a:r>
            <a:endParaRPr lang="en-US" b="1">
              <a:solidFill>
                <a:srgbClr val="180000"/>
              </a:solidFill>
              <a:latin typeface="Arial" panose="020B0604020202020204" pitchFamily="34" charset="0"/>
              <a:cs typeface="Arial" panose="020B0604020202020204" pitchFamily="34" charset="0"/>
            </a:endParaRPr>
          </a:p>
          <a:p>
            <a:pPr algn="just">
              <a:lnSpc>
                <a:spcPct val="150000"/>
              </a:lnSpc>
            </a:pPr>
            <a:r>
              <a:rPr lang="en-US" b="1">
                <a:solidFill>
                  <a:srgbClr val="180000"/>
                </a:solidFill>
                <a:latin typeface="Arial" panose="020B0604020202020204" pitchFamily="34" charset="0"/>
                <a:cs typeface="Arial" panose="020B0604020202020204" pitchFamily="34" charset="0"/>
                <a:sym typeface="+mn-ea"/>
              </a:rPr>
              <a:t>Gần bùn mà chẳng hôi tanh mà bùn.”</a:t>
            </a:r>
            <a:endParaRPr lang="en-US" b="1">
              <a:solidFill>
                <a:srgbClr val="180000"/>
              </a:solidFill>
              <a:latin typeface="Arial" panose="020B0604020202020204" pitchFamily="34" charset="0"/>
              <a:cs typeface="Arial" panose="020B0604020202020204" pitchFamily="34" charset="0"/>
            </a:endParaRPr>
          </a:p>
        </p:txBody>
      </p:sp>
      <p:sp>
        <p:nvSpPr>
          <p:cNvPr id="9" name="Curved Right Arrow 8"/>
          <p:cNvSpPr/>
          <p:nvPr/>
        </p:nvSpPr>
        <p:spPr>
          <a:xfrm>
            <a:off x="2643505" y="3627755"/>
            <a:ext cx="614045" cy="871220"/>
          </a:xfrm>
          <a:prstGeom prst="curvedRightArrow">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11" name="Curved Right Arrow 10"/>
          <p:cNvSpPr/>
          <p:nvPr/>
        </p:nvSpPr>
        <p:spPr>
          <a:xfrm flipH="1">
            <a:off x="5564505" y="3695065"/>
            <a:ext cx="613410" cy="803910"/>
          </a:xfrm>
          <a:prstGeom prst="curvedRightArrow">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14" name="Rectangle 13"/>
          <p:cNvSpPr/>
          <p:nvPr/>
        </p:nvSpPr>
        <p:spPr>
          <a:xfrm>
            <a:off x="3169920" y="3763645"/>
            <a:ext cx="3778250" cy="598805"/>
          </a:xfrm>
          <a:prstGeom prst="rect">
            <a:avLst/>
          </a:prstGeom>
        </p:spPr>
        <p:txBody>
          <a:bodyPr wrap="square">
            <a:spAutoFit/>
          </a:bodyPr>
          <a:p>
            <a:pPr algn="just">
              <a:lnSpc>
                <a:spcPct val="150000"/>
              </a:lnSpc>
            </a:pPr>
            <a:r>
              <a:rPr lang="en-US" sz="2200" b="1">
                <a:solidFill>
                  <a:srgbClr val="180000"/>
                </a:solidFill>
                <a:latin typeface="Arial" panose="020B0604020202020204" pitchFamily="34" charset="0"/>
                <a:cs typeface="Arial" panose="020B0604020202020204" pitchFamily="34" charset="0"/>
              </a:rPr>
              <a:t>   Nói về cây sen</a:t>
            </a:r>
            <a:endParaRPr lang="en-US" sz="2200" b="1">
              <a:solidFill>
                <a:srgbClr val="180000"/>
              </a:solidFill>
              <a:latin typeface="Arial" panose="020B0604020202020204" pitchFamily="34" charset="0"/>
              <a:cs typeface="Arial" panose="020B0604020202020204" pitchFamily="34" charset="0"/>
            </a:endParaRPr>
          </a:p>
        </p:txBody>
      </p:sp>
      <p:sp>
        <p:nvSpPr>
          <p:cNvPr id="15" name="Rectangle 14"/>
          <p:cNvSpPr/>
          <p:nvPr/>
        </p:nvSpPr>
        <p:spPr>
          <a:xfrm>
            <a:off x="474345" y="4334510"/>
            <a:ext cx="3778250" cy="1014730"/>
          </a:xfrm>
          <a:prstGeom prst="rect">
            <a:avLst/>
          </a:prstGeom>
        </p:spPr>
        <p:txBody>
          <a:bodyPr wrap="square">
            <a:spAutoFit/>
          </a:bodyPr>
          <a:p>
            <a:pPr algn="just">
              <a:lnSpc>
                <a:spcPct val="150000"/>
              </a:lnSpc>
            </a:pPr>
            <a:r>
              <a:rPr sz="2000" b="1" dirty="0">
                <a:latin typeface="Arial" panose="020B0604020202020204" pitchFamily="34" charset="0"/>
                <a:cs typeface="Arial" panose="020B0604020202020204" pitchFamily="34" charset="0"/>
                <a:sym typeface="+mn-ea"/>
              </a:rPr>
              <a:t>Ngôn ngữ cô đọng, chính xác, sắc thái biểu cảm trung hòa. </a:t>
            </a:r>
            <a:endParaRPr lang="en-US" sz="2000" b="1" dirty="0">
              <a:latin typeface="Arial" panose="020B0604020202020204" pitchFamily="34" charset="0"/>
              <a:cs typeface="Arial" panose="020B0604020202020204" pitchFamily="34" charset="0"/>
              <a:sym typeface="+mn-ea"/>
            </a:endParaRPr>
          </a:p>
        </p:txBody>
      </p:sp>
      <p:sp>
        <p:nvSpPr>
          <p:cNvPr id="16" name="Right Arrow 15"/>
          <p:cNvSpPr/>
          <p:nvPr/>
        </p:nvSpPr>
        <p:spPr>
          <a:xfrm>
            <a:off x="169545" y="4899660"/>
            <a:ext cx="304800" cy="76200"/>
          </a:xfrm>
          <a:prstGeom prst="rightArrow">
            <a:avLst/>
          </a:prstGeom>
          <a:solidFill>
            <a:srgbClr val="8A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 name="Right Arrow 16"/>
          <p:cNvSpPr/>
          <p:nvPr/>
        </p:nvSpPr>
        <p:spPr>
          <a:xfrm>
            <a:off x="4906645" y="4899660"/>
            <a:ext cx="304800" cy="76200"/>
          </a:xfrm>
          <a:prstGeom prst="rightArrow">
            <a:avLst/>
          </a:prstGeom>
          <a:solidFill>
            <a:srgbClr val="8A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 name="Rectangle 17"/>
          <p:cNvSpPr/>
          <p:nvPr/>
        </p:nvSpPr>
        <p:spPr>
          <a:xfrm>
            <a:off x="5289550" y="4406265"/>
            <a:ext cx="3778250" cy="1014730"/>
          </a:xfrm>
          <a:prstGeom prst="rect">
            <a:avLst/>
          </a:prstGeom>
        </p:spPr>
        <p:txBody>
          <a:bodyPr wrap="square">
            <a:spAutoFit/>
          </a:bodyPr>
          <a:p>
            <a:pPr algn="just">
              <a:lnSpc>
                <a:spcPct val="150000"/>
              </a:lnSpc>
            </a:pPr>
            <a:r>
              <a:rPr lang="en-US" sz="2000" b="1" dirty="0">
                <a:latin typeface="Arial" panose="020B0604020202020204" pitchFamily="34" charset="0"/>
                <a:cs typeface="Arial" panose="020B0604020202020204" pitchFamily="34" charset="0"/>
                <a:sym typeface="+mn-ea"/>
              </a:rPr>
              <a:t>Ngôn ngữ giàu sức gợi tả, biểu cảm.</a:t>
            </a:r>
            <a:endParaRPr lang="en-US" sz="2200" b="1">
              <a:solidFill>
                <a:srgbClr val="180000"/>
              </a:solidFill>
              <a:latin typeface="Arial" panose="020B0604020202020204" pitchFamily="34" charset="0"/>
              <a:cs typeface="Arial" panose="020B0604020202020204" pitchFamily="34" charset="0"/>
            </a:endParaRPr>
          </a:p>
        </p:txBody>
      </p:sp>
      <p:sp>
        <p:nvSpPr>
          <p:cNvPr id="19" name="Down Arrow 18"/>
          <p:cNvSpPr/>
          <p:nvPr/>
        </p:nvSpPr>
        <p:spPr>
          <a:xfrm>
            <a:off x="6889750" y="5499100"/>
            <a:ext cx="228600" cy="304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Rectangle 19"/>
          <p:cNvSpPr/>
          <p:nvPr/>
        </p:nvSpPr>
        <p:spPr>
          <a:xfrm>
            <a:off x="5177155" y="5847715"/>
            <a:ext cx="3653155" cy="553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p>
            <a:pPr algn="just">
              <a:lnSpc>
                <a:spcPct val="150000"/>
              </a:lnSpc>
            </a:pPr>
            <a:r>
              <a:rPr lang="en-US" sz="2000" b="1">
                <a:solidFill>
                  <a:srgbClr val="180000"/>
                </a:solidFill>
                <a:latin typeface="Arial" panose="020B0604020202020204" pitchFamily="34" charset="0"/>
                <a:cs typeface="Arial" panose="020B0604020202020204" pitchFamily="34" charset="0"/>
              </a:rPr>
              <a:t>      Ngôn ngữ nghệ thuật</a:t>
            </a:r>
            <a:endParaRPr lang="en-US" sz="2000" b="1">
              <a:solidFill>
                <a:srgbClr val="18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bldLvl="0" animBg="1"/>
      <p:bldP spid="11" grpId="0" bldLvl="0" animBg="1"/>
      <p:bldP spid="14" grpId="0"/>
      <p:bldP spid="15" grpId="0"/>
      <p:bldP spid="18" grpId="0"/>
      <p:bldP spid="2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1143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4000" b="1">
                <a:latin typeface="Arial" panose="020B0604020202020204" pitchFamily="34" charset="0"/>
                <a:cs typeface="Arial" panose="020B0604020202020204" pitchFamily="34" charset="0"/>
              </a:rPr>
              <a:t>1. Ngôn ngữ nghệ thuật</a:t>
            </a:r>
            <a:endParaRPr lang="en-US" sz="4000" b="1">
              <a:latin typeface="Arial" panose="020B0604020202020204" pitchFamily="34" charset="0"/>
              <a:cs typeface="Arial" panose="020B0604020202020204" pitchFamily="34" charset="0"/>
            </a:endParaRPr>
          </a:p>
        </p:txBody>
      </p:sp>
      <p:sp>
        <p:nvSpPr>
          <p:cNvPr id="5" name="Rectangle 4"/>
          <p:cNvSpPr/>
          <p:nvPr/>
        </p:nvSpPr>
        <p:spPr>
          <a:xfrm>
            <a:off x="540293" y="1143099"/>
            <a:ext cx="2951480" cy="6451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vi-VN"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a:t>
            </a:r>
            <a:r>
              <a:rPr lang="vi-VN"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Khái niệm</a:t>
            </a:r>
            <a:endPar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 name="Rectangle 7"/>
          <p:cNvSpPr/>
          <p:nvPr/>
        </p:nvSpPr>
        <p:spPr>
          <a:xfrm>
            <a:off x="540385" y="2201545"/>
            <a:ext cx="8354060" cy="2168525"/>
          </a:xfrm>
          <a:prstGeom prst="rect">
            <a:avLst/>
          </a:prstGeom>
        </p:spPr>
        <p:txBody>
          <a:bodyPr wrap="square">
            <a:spAutoFit/>
          </a:bodyPr>
          <a:lstStyle/>
          <a:p>
            <a:pPr algn="just">
              <a:lnSpc>
                <a:spcPct val="150000"/>
              </a:lnSpc>
            </a:pPr>
            <a:r>
              <a:rPr lang="en-US" sz="2400" b="1" u="sng">
                <a:solidFill>
                  <a:srgbClr val="180000"/>
                </a:solidFill>
                <a:latin typeface="Arial" panose="020B0604020202020204" pitchFamily="34" charset="0"/>
                <a:cs typeface="Arial" panose="020B0604020202020204" pitchFamily="34" charset="0"/>
              </a:rPr>
              <a:t>Ngữ liệu 1:</a:t>
            </a:r>
            <a:r>
              <a:rPr lang="en-US" sz="2400" b="1">
                <a:solidFill>
                  <a:srgbClr val="180000"/>
                </a:solidFill>
                <a:latin typeface="Arial" panose="020B0604020202020204" pitchFamily="34" charset="0"/>
                <a:cs typeface="Arial" panose="020B0604020202020204" pitchFamily="34" charset="0"/>
              </a:rPr>
              <a:t>  </a:t>
            </a:r>
            <a:r>
              <a:rPr lang="en-US" sz="2200" b="1">
                <a:solidFill>
                  <a:srgbClr val="180000"/>
                </a:solidFill>
                <a:latin typeface="Arial" panose="020B0604020202020204" pitchFamily="34" charset="0"/>
                <a:cs typeface="Arial" panose="020B0604020202020204" pitchFamily="34" charset="0"/>
              </a:rPr>
              <a:t>“Tôi sẽ không bao giờ lấy anh, đừng có nằm  mơ giữa ban ngày.”</a:t>
            </a:r>
            <a:endParaRPr lang="en-US" sz="2200" b="1">
              <a:solidFill>
                <a:srgbClr val="180000"/>
              </a:solidFill>
              <a:latin typeface="Arial" panose="020B0604020202020204" pitchFamily="34" charset="0"/>
              <a:cs typeface="Arial" panose="020B0604020202020204" pitchFamily="34" charset="0"/>
            </a:endParaRPr>
          </a:p>
          <a:p>
            <a:pPr algn="just">
              <a:lnSpc>
                <a:spcPct val="150000"/>
              </a:lnSpc>
            </a:pPr>
            <a:r>
              <a:rPr lang="en-US" sz="2200" b="1" u="sng">
                <a:solidFill>
                  <a:srgbClr val="180000"/>
                </a:solidFill>
                <a:latin typeface="Arial" panose="020B0604020202020204" pitchFamily="34" charset="0"/>
                <a:cs typeface="Arial" panose="020B0604020202020204" pitchFamily="34" charset="0"/>
              </a:rPr>
              <a:t>Ngữ liệu 2: </a:t>
            </a:r>
            <a:r>
              <a:rPr lang="en-US" sz="2200" b="1">
                <a:solidFill>
                  <a:srgbClr val="180000"/>
                </a:solidFill>
                <a:latin typeface="Arial" panose="020B0604020202020204" pitchFamily="34" charset="0"/>
                <a:cs typeface="Arial" panose="020B0604020202020204" pitchFamily="34" charset="0"/>
              </a:rPr>
              <a:t>      “Bao giờ chạch đẻ ngọn đa,</a:t>
            </a:r>
            <a:endParaRPr lang="en-US" sz="2200" b="1">
              <a:solidFill>
                <a:srgbClr val="180000"/>
              </a:solidFill>
              <a:latin typeface="Arial" panose="020B0604020202020204" pitchFamily="34" charset="0"/>
              <a:cs typeface="Arial" panose="020B0604020202020204" pitchFamily="34" charset="0"/>
            </a:endParaRPr>
          </a:p>
          <a:p>
            <a:pPr algn="just">
              <a:lnSpc>
                <a:spcPct val="150000"/>
              </a:lnSpc>
            </a:pPr>
            <a:r>
              <a:rPr lang="en-US" sz="2200" b="1">
                <a:solidFill>
                  <a:srgbClr val="180000"/>
                </a:solidFill>
                <a:latin typeface="Arial" panose="020B0604020202020204" pitchFamily="34" charset="0"/>
                <a:cs typeface="Arial" panose="020B0604020202020204" pitchFamily="34" charset="0"/>
              </a:rPr>
              <a:t>                        Sáo đẻ dưới nước thì ta lấy mình.”</a:t>
            </a:r>
            <a:endParaRPr lang="en-US" sz="2200" b="1">
              <a:solidFill>
                <a:srgbClr val="180000"/>
              </a:solidFill>
              <a:latin typeface="Arial" panose="020B0604020202020204" pitchFamily="34" charset="0"/>
              <a:cs typeface="Arial" panose="020B0604020202020204" pitchFamily="34" charset="0"/>
            </a:endParaRPr>
          </a:p>
        </p:txBody>
      </p:sp>
      <p:sp>
        <p:nvSpPr>
          <p:cNvPr id="10" name="Rectangle 9"/>
          <p:cNvSpPr/>
          <p:nvPr/>
        </p:nvSpPr>
        <p:spPr>
          <a:xfrm>
            <a:off x="540292" y="1638935"/>
            <a:ext cx="5802723" cy="645160"/>
          </a:xfrm>
          <a:prstGeom prst="rect">
            <a:avLst/>
          </a:prstGeom>
        </p:spPr>
        <p:txBody>
          <a:bodyPr wrap="square">
            <a:spAutoFit/>
          </a:bodyPr>
          <a:p>
            <a:pPr algn="just">
              <a:lnSpc>
                <a:spcPct val="150000"/>
              </a:lnSpc>
            </a:pPr>
            <a:r>
              <a:rPr lang="en-US" sz="2400" b="1" u="sng">
                <a:solidFill>
                  <a:srgbClr val="180000"/>
                </a:solidFill>
                <a:latin typeface="Arial" panose="020B0604020202020204" pitchFamily="34" charset="0"/>
                <a:cs typeface="Arial" panose="020B0604020202020204" pitchFamily="34" charset="0"/>
              </a:rPr>
              <a:t>♣ Ví dụ 2:</a:t>
            </a:r>
            <a:endParaRPr lang="en-US" sz="2400" b="1" u="sng">
              <a:solidFill>
                <a:srgbClr val="18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67640" y="98425"/>
            <a:ext cx="9479280" cy="6965315"/>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534400" y="6400800"/>
            <a:ext cx="533400" cy="365125"/>
          </a:xfrm>
        </p:spPr>
        <p:txBody>
          <a:bodyPr/>
          <a:lstStyle/>
          <a:p>
            <a:fld id="{68736A22-2098-4D70-B6C6-3AFA79A05814}" type="slidenum">
              <a:rPr lang="en-US" smtClean="0"/>
            </a:fld>
            <a:endParaRPr lang="en-US"/>
          </a:p>
        </p:txBody>
      </p:sp>
      <p:sp>
        <p:nvSpPr>
          <p:cNvPr id="4" name="Rectangle 3"/>
          <p:cNvSpPr/>
          <p:nvPr/>
        </p:nvSpPr>
        <p:spPr>
          <a:xfrm>
            <a:off x="0" y="-107315"/>
            <a:ext cx="9144000" cy="68262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3000" b="1">
                <a:latin typeface="Arial" panose="020B0604020202020204" pitchFamily="34" charset="0"/>
                <a:cs typeface="Arial" panose="020B0604020202020204" pitchFamily="34" charset="0"/>
              </a:rPr>
              <a:t>1. Ngôn ngữ nghệ thuật</a:t>
            </a:r>
            <a:endParaRPr lang="en-US" sz="3000" b="1">
              <a:latin typeface="Arial" panose="020B0604020202020204" pitchFamily="34" charset="0"/>
              <a:cs typeface="Arial" panose="020B0604020202020204" pitchFamily="34" charset="0"/>
            </a:endParaRPr>
          </a:p>
        </p:txBody>
      </p:sp>
      <p:sp>
        <p:nvSpPr>
          <p:cNvPr id="5" name="Rectangle 4"/>
          <p:cNvSpPr/>
          <p:nvPr/>
        </p:nvSpPr>
        <p:spPr>
          <a:xfrm>
            <a:off x="326615" y="722729"/>
            <a:ext cx="2653665" cy="5835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vi-VN" sz="3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a:t>
            </a:r>
            <a:r>
              <a:rPr lang="vi-VN" sz="3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Khái niệm</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 name="Rectangle 7"/>
          <p:cNvSpPr/>
          <p:nvPr/>
        </p:nvSpPr>
        <p:spPr>
          <a:xfrm>
            <a:off x="5028565" y="1459230"/>
            <a:ext cx="3838575" cy="1983740"/>
          </a:xfrm>
          <a:prstGeom prst="rect">
            <a:avLst/>
          </a:prstGeom>
        </p:spPr>
        <p:txBody>
          <a:bodyPr wrap="square">
            <a:spAutoFit/>
          </a:bodyPr>
          <a:lstStyle/>
          <a:p>
            <a:pPr algn="just">
              <a:lnSpc>
                <a:spcPct val="150000"/>
              </a:lnSpc>
            </a:pPr>
            <a:r>
              <a:rPr lang="en-US" sz="2000" b="1">
                <a:solidFill>
                  <a:srgbClr val="180000"/>
                </a:solidFill>
                <a:latin typeface="Arial" panose="020B0604020202020204" pitchFamily="34" charset="0"/>
                <a:cs typeface="Arial" panose="020B0604020202020204" pitchFamily="34" charset="0"/>
              </a:rPr>
              <a:t> “Tôi sẽ không bao giờ lấy anh, đừng có nằm  mơ giữa ban ngày.”</a:t>
            </a:r>
            <a:endParaRPr lang="en-US" sz="2200" b="1">
              <a:solidFill>
                <a:srgbClr val="180000"/>
              </a:solidFill>
              <a:latin typeface="Arial" panose="020B0604020202020204" pitchFamily="34" charset="0"/>
              <a:cs typeface="Arial" panose="020B0604020202020204" pitchFamily="34" charset="0"/>
            </a:endParaRPr>
          </a:p>
          <a:p>
            <a:pPr algn="just">
              <a:lnSpc>
                <a:spcPct val="150000"/>
              </a:lnSpc>
            </a:pPr>
            <a:endParaRPr lang="en-US" sz="2200" b="1">
              <a:solidFill>
                <a:srgbClr val="180000"/>
              </a:solidFill>
              <a:latin typeface="Arial" panose="020B0604020202020204" pitchFamily="34" charset="0"/>
              <a:cs typeface="Arial" panose="020B0604020202020204" pitchFamily="34" charset="0"/>
            </a:endParaRPr>
          </a:p>
        </p:txBody>
      </p:sp>
      <p:sp>
        <p:nvSpPr>
          <p:cNvPr id="10" name="Rectangle 9"/>
          <p:cNvSpPr/>
          <p:nvPr/>
        </p:nvSpPr>
        <p:spPr>
          <a:xfrm>
            <a:off x="474252" y="1253490"/>
            <a:ext cx="5802723" cy="645160"/>
          </a:xfrm>
          <a:prstGeom prst="rect">
            <a:avLst/>
          </a:prstGeom>
        </p:spPr>
        <p:txBody>
          <a:bodyPr wrap="square">
            <a:spAutoFit/>
          </a:bodyPr>
          <a:p>
            <a:pPr algn="just">
              <a:lnSpc>
                <a:spcPct val="150000"/>
              </a:lnSpc>
            </a:pPr>
            <a:r>
              <a:rPr lang="en-US" sz="2400" b="1" u="sng">
                <a:solidFill>
                  <a:srgbClr val="180000"/>
                </a:solidFill>
                <a:latin typeface="Arial" panose="020B0604020202020204" pitchFamily="34" charset="0"/>
                <a:cs typeface="Arial" panose="020B0604020202020204" pitchFamily="34" charset="0"/>
              </a:rPr>
              <a:t>♣ Ví dụ 2:</a:t>
            </a:r>
            <a:endParaRPr lang="en-US" sz="2400" b="1" u="sng">
              <a:solidFill>
                <a:srgbClr val="180000"/>
              </a:solidFill>
              <a:latin typeface="Arial" panose="020B0604020202020204" pitchFamily="34" charset="0"/>
              <a:cs typeface="Arial" panose="020B0604020202020204" pitchFamily="34" charset="0"/>
            </a:endParaRPr>
          </a:p>
        </p:txBody>
      </p:sp>
      <p:sp>
        <p:nvSpPr>
          <p:cNvPr id="7" name="Rectangle 6"/>
          <p:cNvSpPr/>
          <p:nvPr/>
        </p:nvSpPr>
        <p:spPr>
          <a:xfrm>
            <a:off x="326390" y="1898650"/>
            <a:ext cx="4575810" cy="1060450"/>
          </a:xfrm>
          <a:prstGeom prst="rect">
            <a:avLst/>
          </a:prstGeom>
        </p:spPr>
        <p:txBody>
          <a:bodyPr wrap="square">
            <a:spAutoFit/>
          </a:bodyPr>
          <a:p>
            <a:pPr algn="just">
              <a:lnSpc>
                <a:spcPct val="150000"/>
              </a:lnSpc>
            </a:pPr>
            <a:r>
              <a:rPr lang="en-US" sz="2200" b="1">
                <a:solidFill>
                  <a:srgbClr val="180000"/>
                </a:solidFill>
                <a:latin typeface="Arial" panose="020B0604020202020204" pitchFamily="34" charset="0"/>
                <a:cs typeface="Arial" panose="020B0604020202020204" pitchFamily="34" charset="0"/>
              </a:rPr>
              <a:t> </a:t>
            </a:r>
            <a:r>
              <a:rPr lang="en-US" sz="2000" b="1">
                <a:solidFill>
                  <a:srgbClr val="180000"/>
                </a:solidFill>
                <a:latin typeface="Arial" panose="020B0604020202020204" pitchFamily="34" charset="0"/>
                <a:cs typeface="Arial" panose="020B0604020202020204" pitchFamily="34" charset="0"/>
              </a:rPr>
              <a:t> “Bao giờ chạch đẻ ngọn đa,</a:t>
            </a:r>
            <a:endParaRPr lang="en-US" sz="2000" b="1">
              <a:solidFill>
                <a:srgbClr val="180000"/>
              </a:solidFill>
              <a:latin typeface="Arial" panose="020B0604020202020204" pitchFamily="34" charset="0"/>
              <a:cs typeface="Arial" panose="020B0604020202020204" pitchFamily="34" charset="0"/>
            </a:endParaRPr>
          </a:p>
          <a:p>
            <a:pPr algn="just">
              <a:lnSpc>
                <a:spcPct val="150000"/>
              </a:lnSpc>
            </a:pPr>
            <a:r>
              <a:rPr lang="en-US" sz="2000" b="1">
                <a:solidFill>
                  <a:srgbClr val="180000"/>
                </a:solidFill>
                <a:latin typeface="Arial" panose="020B0604020202020204" pitchFamily="34" charset="0"/>
                <a:cs typeface="Arial" panose="020B0604020202020204" pitchFamily="34" charset="0"/>
              </a:rPr>
              <a:t>Sáo đẻ dưới nước thì ta lấy mình.”</a:t>
            </a:r>
            <a:endParaRPr lang="en-US" sz="2000" b="1">
              <a:solidFill>
                <a:srgbClr val="180000"/>
              </a:solidFill>
              <a:latin typeface="Arial" panose="020B0604020202020204" pitchFamily="34" charset="0"/>
              <a:cs typeface="Arial" panose="020B0604020202020204" pitchFamily="34" charset="0"/>
            </a:endParaRPr>
          </a:p>
        </p:txBody>
      </p:sp>
      <p:sp>
        <p:nvSpPr>
          <p:cNvPr id="9" name="Curved Right Arrow 8"/>
          <p:cNvSpPr/>
          <p:nvPr/>
        </p:nvSpPr>
        <p:spPr>
          <a:xfrm>
            <a:off x="2594610" y="2942590"/>
            <a:ext cx="762000" cy="1143000"/>
          </a:xfrm>
          <a:prstGeom prst="curvedRightArrow">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11" name="Curved Right Arrow 10"/>
          <p:cNvSpPr/>
          <p:nvPr/>
        </p:nvSpPr>
        <p:spPr>
          <a:xfrm flipH="1">
            <a:off x="5449570" y="2942590"/>
            <a:ext cx="720090" cy="1135380"/>
          </a:xfrm>
          <a:prstGeom prst="curvedRightArrow">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14" name="Rectangle 13"/>
          <p:cNvSpPr/>
          <p:nvPr/>
        </p:nvSpPr>
        <p:spPr>
          <a:xfrm>
            <a:off x="3479800" y="3215005"/>
            <a:ext cx="3778250" cy="598805"/>
          </a:xfrm>
          <a:prstGeom prst="rect">
            <a:avLst/>
          </a:prstGeom>
        </p:spPr>
        <p:txBody>
          <a:bodyPr wrap="square">
            <a:spAutoFit/>
          </a:bodyPr>
          <a:p>
            <a:pPr algn="just">
              <a:lnSpc>
                <a:spcPct val="150000"/>
              </a:lnSpc>
            </a:pPr>
            <a:r>
              <a:rPr lang="en-US" sz="2200" b="1">
                <a:solidFill>
                  <a:srgbClr val="180000"/>
                </a:solidFill>
                <a:latin typeface="Arial" panose="020B0604020202020204" pitchFamily="34" charset="0"/>
                <a:cs typeface="Arial" panose="020B0604020202020204" pitchFamily="34" charset="0"/>
              </a:rPr>
              <a:t>Lời từ chối</a:t>
            </a:r>
            <a:endParaRPr lang="en-US" sz="2200" b="1">
              <a:solidFill>
                <a:srgbClr val="180000"/>
              </a:solidFill>
              <a:latin typeface="Arial" panose="020B0604020202020204" pitchFamily="34" charset="0"/>
              <a:cs typeface="Arial" panose="020B0604020202020204" pitchFamily="34" charset="0"/>
            </a:endParaRPr>
          </a:p>
        </p:txBody>
      </p:sp>
      <p:sp>
        <p:nvSpPr>
          <p:cNvPr id="15" name="Rectangle 14"/>
          <p:cNvSpPr/>
          <p:nvPr/>
        </p:nvSpPr>
        <p:spPr>
          <a:xfrm>
            <a:off x="474345" y="4334510"/>
            <a:ext cx="3778250" cy="1476375"/>
          </a:xfrm>
          <a:prstGeom prst="rect">
            <a:avLst/>
          </a:prstGeom>
        </p:spPr>
        <p:txBody>
          <a:bodyPr wrap="square">
            <a:spAutoFit/>
          </a:bodyPr>
          <a:p>
            <a:pPr algn="just">
              <a:lnSpc>
                <a:spcPct val="150000"/>
              </a:lnSpc>
            </a:pPr>
            <a:r>
              <a:rPr sz="2000" b="1" dirty="0">
                <a:latin typeface="Arial" panose="020B0604020202020204" pitchFamily="34" charset="0"/>
                <a:cs typeface="Arial" panose="020B0604020202020204" pitchFamily="34" charset="0"/>
                <a:sym typeface="+mn-ea"/>
              </a:rPr>
              <a:t>Dùng hình ảnh ví von và cách nói hàm ẩn để từ chối một cách khéo léo, tế nhị.</a:t>
            </a:r>
            <a:endParaRPr lang="en-US" sz="2200" b="1">
              <a:solidFill>
                <a:srgbClr val="180000"/>
              </a:solidFill>
              <a:latin typeface="Arial" panose="020B0604020202020204" pitchFamily="34" charset="0"/>
              <a:cs typeface="Arial" panose="020B0604020202020204" pitchFamily="34" charset="0"/>
            </a:endParaRPr>
          </a:p>
        </p:txBody>
      </p:sp>
      <p:sp>
        <p:nvSpPr>
          <p:cNvPr id="16" name="Right Arrow 15"/>
          <p:cNvSpPr/>
          <p:nvPr/>
        </p:nvSpPr>
        <p:spPr>
          <a:xfrm>
            <a:off x="169545" y="4899660"/>
            <a:ext cx="304800" cy="76200"/>
          </a:xfrm>
          <a:prstGeom prst="rightArrow">
            <a:avLst/>
          </a:prstGeom>
          <a:solidFill>
            <a:srgbClr val="8A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 name="Right Arrow 16"/>
          <p:cNvSpPr/>
          <p:nvPr/>
        </p:nvSpPr>
        <p:spPr>
          <a:xfrm>
            <a:off x="4906645" y="4899660"/>
            <a:ext cx="304800" cy="76200"/>
          </a:xfrm>
          <a:prstGeom prst="rightArrow">
            <a:avLst/>
          </a:prstGeom>
          <a:solidFill>
            <a:srgbClr val="8A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 name="Rectangle 17"/>
          <p:cNvSpPr/>
          <p:nvPr/>
        </p:nvSpPr>
        <p:spPr>
          <a:xfrm>
            <a:off x="5289550" y="4585335"/>
            <a:ext cx="3778250" cy="553085"/>
          </a:xfrm>
          <a:prstGeom prst="rect">
            <a:avLst/>
          </a:prstGeom>
        </p:spPr>
        <p:txBody>
          <a:bodyPr wrap="square">
            <a:spAutoFit/>
          </a:bodyPr>
          <a:p>
            <a:pPr algn="just">
              <a:lnSpc>
                <a:spcPct val="150000"/>
              </a:lnSpc>
            </a:pPr>
            <a:r>
              <a:rPr lang="en-US" sz="2000" b="1" dirty="0">
                <a:latin typeface="Arial" panose="020B0604020202020204" pitchFamily="34" charset="0"/>
                <a:cs typeface="Arial" panose="020B0604020202020204" pitchFamily="34" charset="0"/>
                <a:sym typeface="+mn-ea"/>
              </a:rPr>
              <a:t>Lời ăn tiếng nói hằng ngày.</a:t>
            </a:r>
            <a:endParaRPr lang="en-US" sz="2200" b="1">
              <a:solidFill>
                <a:srgbClr val="180000"/>
              </a:solidFill>
              <a:latin typeface="Arial" panose="020B0604020202020204" pitchFamily="34" charset="0"/>
              <a:cs typeface="Arial" panose="020B0604020202020204" pitchFamily="34" charset="0"/>
            </a:endParaRPr>
          </a:p>
        </p:txBody>
      </p:sp>
      <p:sp>
        <p:nvSpPr>
          <p:cNvPr id="19" name="Down Arrow 18"/>
          <p:cNvSpPr/>
          <p:nvPr/>
        </p:nvSpPr>
        <p:spPr>
          <a:xfrm>
            <a:off x="2057400" y="5715000"/>
            <a:ext cx="228600" cy="304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Rectangle 19"/>
          <p:cNvSpPr/>
          <p:nvPr/>
        </p:nvSpPr>
        <p:spPr>
          <a:xfrm>
            <a:off x="447675" y="6172200"/>
            <a:ext cx="3653155" cy="553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p>
            <a:pPr algn="just">
              <a:lnSpc>
                <a:spcPct val="150000"/>
              </a:lnSpc>
            </a:pPr>
            <a:r>
              <a:rPr lang="en-US" sz="2000" b="1">
                <a:solidFill>
                  <a:srgbClr val="180000"/>
                </a:solidFill>
                <a:latin typeface="Arial" panose="020B0604020202020204" pitchFamily="34" charset="0"/>
                <a:cs typeface="Arial" panose="020B0604020202020204" pitchFamily="34" charset="0"/>
              </a:rPr>
              <a:t>      Ngôn ngữ nghệ thuật</a:t>
            </a:r>
            <a:endParaRPr lang="en-US" sz="2000" b="1">
              <a:solidFill>
                <a:srgbClr val="18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4" grpId="0"/>
      <p:bldP spid="15" grpId="0"/>
      <p:bldP spid="18" grpId="0"/>
      <p:bldP spid="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1143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4000" b="1">
                <a:latin typeface="Arial" panose="020B0604020202020204" pitchFamily="34" charset="0"/>
                <a:cs typeface="Arial" panose="020B0604020202020204" pitchFamily="34" charset="0"/>
              </a:rPr>
              <a:t>1. Ngôn ngữ nghệ thuật</a:t>
            </a:r>
            <a:endParaRPr lang="en-US" sz="4000" b="1">
              <a:latin typeface="Arial" panose="020B0604020202020204" pitchFamily="34" charset="0"/>
              <a:cs typeface="Arial" panose="020B0604020202020204" pitchFamily="34" charset="0"/>
            </a:endParaRPr>
          </a:p>
        </p:txBody>
      </p:sp>
      <p:sp>
        <p:nvSpPr>
          <p:cNvPr id="5" name="Rectangle 4"/>
          <p:cNvSpPr/>
          <p:nvPr/>
        </p:nvSpPr>
        <p:spPr>
          <a:xfrm>
            <a:off x="540293" y="1143099"/>
            <a:ext cx="2951480" cy="6451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vi-VN"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a:t>
            </a:r>
            <a:r>
              <a:rPr lang="vi-VN"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Khái niệm</a:t>
            </a:r>
            <a:endPar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grpSp>
        <p:nvGrpSpPr>
          <p:cNvPr id="6" name="Group 5"/>
          <p:cNvGrpSpPr/>
          <p:nvPr/>
        </p:nvGrpSpPr>
        <p:grpSpPr>
          <a:xfrm>
            <a:off x="540385" y="2120900"/>
            <a:ext cx="8193405" cy="1395096"/>
            <a:chOff x="2891287" y="280616"/>
            <a:chExt cx="8193260" cy="1400604"/>
          </a:xfrm>
        </p:grpSpPr>
        <p:sp>
          <p:nvSpPr>
            <p:cNvPr id="12" name="Freeform 11"/>
            <p:cNvSpPr/>
            <p:nvPr/>
          </p:nvSpPr>
          <p:spPr>
            <a:xfrm>
              <a:off x="3074799" y="538170"/>
              <a:ext cx="8009748" cy="1143050"/>
            </a:xfrm>
            <a:custGeom>
              <a:avLst/>
              <a:gdLst>
                <a:gd name="connsiteX0" fmla="*/ 0 w 2969719"/>
                <a:gd name="connsiteY0" fmla="*/ 0 h 928037"/>
                <a:gd name="connsiteX1" fmla="*/ 2969719 w 2969719"/>
                <a:gd name="connsiteY1" fmla="*/ 0 h 928037"/>
                <a:gd name="connsiteX2" fmla="*/ 2969719 w 2969719"/>
                <a:gd name="connsiteY2" fmla="*/ 928037 h 928037"/>
                <a:gd name="connsiteX3" fmla="*/ 0 w 2969719"/>
                <a:gd name="connsiteY3" fmla="*/ 928037 h 928037"/>
                <a:gd name="connsiteX4" fmla="*/ 0 w 2969719"/>
                <a:gd name="connsiteY4" fmla="*/ 0 h 928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719" h="928037">
                  <a:moveTo>
                    <a:pt x="0" y="0"/>
                  </a:moveTo>
                  <a:lnTo>
                    <a:pt x="2969719" y="0"/>
                  </a:lnTo>
                  <a:lnTo>
                    <a:pt x="2969719" y="928037"/>
                  </a:lnTo>
                  <a:lnTo>
                    <a:pt x="0" y="928037"/>
                  </a:lnTo>
                  <a:lnTo>
                    <a:pt x="0" y="0"/>
                  </a:lnTo>
                  <a:close/>
                </a:path>
              </a:pathLst>
            </a:custGeom>
            <a:ln>
              <a:solidFill>
                <a:srgbClr val="8A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28591" tIns="99060" rIns="99060" bIns="99060" numCol="1" spcCol="1270" anchor="ctr" anchorCtr="0">
              <a:noAutofit/>
            </a:bodyPr>
            <a:p>
              <a:pPr lvl="0" algn="ctr" defTabSz="1155700">
                <a:spcBef>
                  <a:spcPct val="0"/>
                </a:spcBef>
              </a:pPr>
              <a:r>
                <a:rPr lang="en-US" sz="2800" b="1" kern="1200" smtClean="0">
                  <a:solidFill>
                    <a:srgbClr val="8A0000"/>
                  </a:solidFill>
                  <a:latin typeface="Arial" panose="020B0604020202020204" pitchFamily="34" charset="0"/>
                  <a:cs typeface="Arial" panose="020B0604020202020204" pitchFamily="34" charset="0"/>
                </a:rPr>
                <a:t>Em hiểu thế nào là ngôn ngữ nghệ thuật?</a:t>
              </a:r>
              <a:endParaRPr lang="en-US" sz="2800" b="1" kern="1200" smtClean="0">
                <a:solidFill>
                  <a:srgbClr val="8A0000"/>
                </a:solidFill>
                <a:latin typeface="Arial" panose="020B0604020202020204" pitchFamily="34" charset="0"/>
                <a:cs typeface="Arial" panose="020B0604020202020204" pitchFamily="34" charset="0"/>
              </a:endParaRPr>
            </a:p>
          </p:txBody>
        </p:sp>
        <p:sp>
          <p:nvSpPr>
            <p:cNvPr id="13" name="Rectangle 12"/>
            <p:cNvSpPr/>
            <p:nvPr/>
          </p:nvSpPr>
          <p:spPr>
            <a:xfrm>
              <a:off x="2891287" y="280616"/>
              <a:ext cx="865490" cy="1090137"/>
            </a:xfrm>
            <a:prstGeom prst="rect">
              <a:avLst/>
            </a:prstGeom>
            <a:blipFill>
              <a:blip r:embed="rId2">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grpSp>
      <p:sp>
        <p:nvSpPr>
          <p:cNvPr id="7" name="Rectangle 6"/>
          <p:cNvSpPr/>
          <p:nvPr/>
        </p:nvSpPr>
        <p:spPr>
          <a:xfrm>
            <a:off x="540385" y="1880235"/>
            <a:ext cx="8354060" cy="1198880"/>
          </a:xfrm>
          <a:prstGeom prst="rect">
            <a:avLst/>
          </a:prstGeom>
        </p:spPr>
        <p:txBody>
          <a:bodyPr wrap="square">
            <a:spAutoFit/>
          </a:bodyPr>
          <a:p>
            <a:pPr algn="just">
              <a:lnSpc>
                <a:spcPct val="150000"/>
              </a:lnSpc>
            </a:pPr>
            <a:endParaRPr lang="en-US" sz="2400" b="1">
              <a:solidFill>
                <a:srgbClr val="180000"/>
              </a:solidFill>
              <a:latin typeface="Arial" panose="020B0604020202020204" pitchFamily="34" charset="0"/>
              <a:cs typeface="Arial" panose="020B0604020202020204" pitchFamily="34" charset="0"/>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endParaRPr>
          </a:p>
        </p:txBody>
      </p:sp>
      <p:sp>
        <p:nvSpPr>
          <p:cNvPr id="9" name="Rectangle 8"/>
          <p:cNvSpPr/>
          <p:nvPr/>
        </p:nvSpPr>
        <p:spPr>
          <a:xfrm>
            <a:off x="540385" y="1444625"/>
            <a:ext cx="8301990" cy="3969385"/>
          </a:xfrm>
          <a:prstGeom prst="rect">
            <a:avLst/>
          </a:prstGeom>
        </p:spPr>
        <p:txBody>
          <a:bodyPr wrap="square">
            <a:spAutoFit/>
          </a:bodyPr>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sym typeface="+mn-ea"/>
            </a:endParaRPr>
          </a:p>
          <a:p>
            <a:pPr algn="just">
              <a:lnSpc>
                <a:spcPct val="150000"/>
              </a:lnSpc>
            </a:pPr>
            <a:r>
              <a:rPr lang="en-US" sz="2400" b="1">
                <a:solidFill>
                  <a:srgbClr val="180000"/>
                </a:solidFill>
                <a:latin typeface="Arial" panose="020B0604020202020204" pitchFamily="34" charset="0"/>
                <a:cs typeface="Arial" panose="020B0604020202020204" pitchFamily="34" charset="0"/>
                <a:sym typeface="+mn-ea"/>
              </a:rPr>
              <a:t> Ngôn ngữ nghệ thuật là ngôn ngữ có tính gợi hình, gợi cảm, thường được dùng trong văn bản nghệ thuật.</a:t>
            </a:r>
            <a:endParaRPr lang="en-US" sz="2400" b="1">
              <a:solidFill>
                <a:srgbClr val="18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
        <p:nvSpPr>
          <p:cNvPr id="4" name="Rectangle 3"/>
          <p:cNvSpPr/>
          <p:nvPr/>
        </p:nvSpPr>
        <p:spPr>
          <a:xfrm>
            <a:off x="0" y="0"/>
            <a:ext cx="9144000" cy="1143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4000" b="1">
                <a:latin typeface="Arial" panose="020B0604020202020204" pitchFamily="34" charset="0"/>
                <a:cs typeface="Arial" panose="020B0604020202020204" pitchFamily="34" charset="0"/>
                <a:sym typeface="+mn-ea"/>
              </a:rPr>
              <a:t>1. Ngôn ngữ nghệ thuật</a:t>
            </a:r>
            <a:endParaRPr lang="en-US" sz="4000" b="1">
              <a:latin typeface="Arial" panose="020B0604020202020204" pitchFamily="34" charset="0"/>
              <a:cs typeface="Arial" panose="020B0604020202020204" pitchFamily="34" charset="0"/>
            </a:endParaRPr>
          </a:p>
        </p:txBody>
      </p:sp>
      <p:sp>
        <p:nvSpPr>
          <p:cNvPr id="5" name="Rectangle 4"/>
          <p:cNvSpPr/>
          <p:nvPr/>
        </p:nvSpPr>
        <p:spPr>
          <a:xfrm>
            <a:off x="626653" y="1480284"/>
            <a:ext cx="2824480" cy="6451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SG"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 Phân loại</a:t>
            </a:r>
            <a:endParaRPr lang="en-SG"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 name="Block Arc 7"/>
          <p:cNvSpPr/>
          <p:nvPr/>
        </p:nvSpPr>
        <p:spPr>
          <a:xfrm>
            <a:off x="-4022187" y="1903868"/>
            <a:ext cx="5336265" cy="5336265"/>
          </a:xfrm>
          <a:prstGeom prst="blockArc">
            <a:avLst>
              <a:gd name="adj1" fmla="val 18900000"/>
              <a:gd name="adj2" fmla="val 2700000"/>
              <a:gd name="adj3" fmla="val 405"/>
            </a:avLst>
          </a:prstGeom>
          <a:ln w="76200">
            <a:solidFill>
              <a:schemeClr val="tx1"/>
            </a:solidFill>
          </a:ln>
          <a:scene3d>
            <a:camera prst="orthographicFront"/>
            <a:lightRig rig="flat" dir="t"/>
          </a:scene3d>
          <a:sp3d prstMaterial="matte"/>
        </p:spPr>
        <p:style>
          <a:lnRef idx="2">
            <a:scrgbClr r="0" g="0" b="0"/>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grpSp>
        <p:nvGrpSpPr>
          <p:cNvPr id="21" name="Group 20"/>
          <p:cNvGrpSpPr/>
          <p:nvPr/>
        </p:nvGrpSpPr>
        <p:grpSpPr>
          <a:xfrm>
            <a:off x="512980" y="2887980"/>
            <a:ext cx="8196437" cy="990600"/>
            <a:chOff x="512980" y="2887980"/>
            <a:chExt cx="8196437" cy="990600"/>
          </a:xfrm>
        </p:grpSpPr>
        <p:sp>
          <p:nvSpPr>
            <p:cNvPr id="10" name="Freeform 9"/>
            <p:cNvSpPr/>
            <p:nvPr/>
          </p:nvSpPr>
          <p:spPr>
            <a:xfrm>
              <a:off x="1008280" y="2987040"/>
              <a:ext cx="7701137" cy="792480"/>
            </a:xfrm>
            <a:custGeom>
              <a:avLst/>
              <a:gdLst>
                <a:gd name="connsiteX0" fmla="*/ 0 w 7701137"/>
                <a:gd name="connsiteY0" fmla="*/ 0 h 792480"/>
                <a:gd name="connsiteX1" fmla="*/ 7701137 w 7701137"/>
                <a:gd name="connsiteY1" fmla="*/ 0 h 792480"/>
                <a:gd name="connsiteX2" fmla="*/ 7701137 w 7701137"/>
                <a:gd name="connsiteY2" fmla="*/ 792480 h 792480"/>
                <a:gd name="connsiteX3" fmla="*/ 0 w 7701137"/>
                <a:gd name="connsiteY3" fmla="*/ 792480 h 792480"/>
                <a:gd name="connsiteX4" fmla="*/ 0 w 7701137"/>
                <a:gd name="connsiteY4" fmla="*/ 0 h 79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1137" h="792480">
                  <a:moveTo>
                    <a:pt x="0" y="0"/>
                  </a:moveTo>
                  <a:lnTo>
                    <a:pt x="7701137" y="0"/>
                  </a:lnTo>
                  <a:lnTo>
                    <a:pt x="7701137" y="792480"/>
                  </a:lnTo>
                  <a:lnTo>
                    <a:pt x="0" y="79248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29031" tIns="104140" rIns="104140" bIns="104140" numCol="1" spcCol="1270" anchor="ctr" anchorCtr="0">
              <a:noAutofit/>
            </a:bodyPr>
            <a:lstStyle/>
            <a:p>
              <a:pPr lvl="0" algn="just" defTabSz="1822450">
                <a:spcBef>
                  <a:spcPct val="0"/>
                </a:spcBef>
              </a:pPr>
              <a:r>
                <a:rPr lang="en-SG" altLang="en-US" sz="3200" b="1" kern="1200" smtClean="0">
                  <a:latin typeface="Arial" panose="020B0604020202020204" pitchFamily="34" charset="0"/>
                  <a:cs typeface="Arial" panose="020B0604020202020204" pitchFamily="34" charset="0"/>
                </a:rPr>
                <a:t>Ngôn ngữ tự sự</a:t>
              </a:r>
              <a:endParaRPr lang="en-SG" altLang="en-US" sz="3200" b="1" kern="1200">
                <a:latin typeface="Arial" panose="020B0604020202020204" pitchFamily="34" charset="0"/>
                <a:cs typeface="Arial" panose="020B0604020202020204" pitchFamily="34" charset="0"/>
              </a:endParaRPr>
            </a:p>
          </p:txBody>
        </p:sp>
        <p:sp>
          <p:nvSpPr>
            <p:cNvPr id="16" name="Oval 15"/>
            <p:cNvSpPr/>
            <p:nvPr/>
          </p:nvSpPr>
          <p:spPr>
            <a:xfrm>
              <a:off x="512980" y="2887980"/>
              <a:ext cx="990600" cy="990600"/>
            </a:xfrm>
            <a:prstGeom prst="ellipse">
              <a:avLst/>
            </a:prstGeom>
            <a:blipFill rotWithShape="0">
              <a:blip r:embed="rId2"/>
              <a:stretch>
                <a:fillRect/>
              </a:stretch>
            </a:blipFill>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grpSp>
      <p:grpSp>
        <p:nvGrpSpPr>
          <p:cNvPr id="22" name="Group 21"/>
          <p:cNvGrpSpPr/>
          <p:nvPr/>
        </p:nvGrpSpPr>
        <p:grpSpPr>
          <a:xfrm>
            <a:off x="801046" y="4076700"/>
            <a:ext cx="7908371" cy="990600"/>
            <a:chOff x="801046" y="4076700"/>
            <a:chExt cx="7908371" cy="990600"/>
          </a:xfrm>
        </p:grpSpPr>
        <p:sp>
          <p:nvSpPr>
            <p:cNvPr id="17" name="Freeform 16"/>
            <p:cNvSpPr/>
            <p:nvPr/>
          </p:nvSpPr>
          <p:spPr>
            <a:xfrm>
              <a:off x="1296346" y="4175759"/>
              <a:ext cx="7413071" cy="792480"/>
            </a:xfrm>
            <a:custGeom>
              <a:avLst/>
              <a:gdLst>
                <a:gd name="connsiteX0" fmla="*/ 0 w 7413071"/>
                <a:gd name="connsiteY0" fmla="*/ 0 h 792480"/>
                <a:gd name="connsiteX1" fmla="*/ 7413071 w 7413071"/>
                <a:gd name="connsiteY1" fmla="*/ 0 h 792480"/>
                <a:gd name="connsiteX2" fmla="*/ 7413071 w 7413071"/>
                <a:gd name="connsiteY2" fmla="*/ 792480 h 792480"/>
                <a:gd name="connsiteX3" fmla="*/ 0 w 7413071"/>
                <a:gd name="connsiteY3" fmla="*/ 792480 h 792480"/>
                <a:gd name="connsiteX4" fmla="*/ 0 w 7413071"/>
                <a:gd name="connsiteY4" fmla="*/ 0 h 79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071" h="792480">
                  <a:moveTo>
                    <a:pt x="0" y="0"/>
                  </a:moveTo>
                  <a:lnTo>
                    <a:pt x="7413071" y="0"/>
                  </a:lnTo>
                  <a:lnTo>
                    <a:pt x="7413071" y="792480"/>
                  </a:lnTo>
                  <a:lnTo>
                    <a:pt x="0" y="79248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1"/>
                <a:lumOff val="686"/>
                <a:alphaOff val="0"/>
              </a:schemeClr>
            </a:fillRef>
            <a:effectRef idx="2">
              <a:schemeClr val="accent2">
                <a:hueOff val="2340759"/>
                <a:satOff val="-2911"/>
                <a:lumOff val="686"/>
                <a:alphaOff val="0"/>
              </a:schemeClr>
            </a:effectRef>
            <a:fontRef idx="minor">
              <a:schemeClr val="lt1"/>
            </a:fontRef>
          </p:style>
          <p:txBody>
            <a:bodyPr spcFirstLastPara="0" vert="horz" wrap="square" lIns="629031" tIns="104140" rIns="104140" bIns="104140" numCol="1" spcCol="1270" anchor="ctr" anchorCtr="0">
              <a:noAutofit/>
            </a:bodyPr>
            <a:lstStyle/>
            <a:p>
              <a:pPr lvl="0" algn="just" defTabSz="1822450">
                <a:spcBef>
                  <a:spcPct val="0"/>
                </a:spcBef>
              </a:pPr>
              <a:r>
                <a:rPr lang="en-SG" altLang="en-US" sz="3200" b="1" kern="1200" smtClean="0">
                  <a:latin typeface="Arial" panose="020B0604020202020204" pitchFamily="34" charset="0"/>
                  <a:cs typeface="Arial" panose="020B0604020202020204" pitchFamily="34" charset="0"/>
                </a:rPr>
                <a:t>Ngôn ngữ thơ</a:t>
              </a:r>
              <a:endParaRPr lang="en-SG" altLang="en-US" sz="3200" b="1" kern="1200">
                <a:latin typeface="Arial" panose="020B0604020202020204" pitchFamily="34" charset="0"/>
                <a:cs typeface="Arial" panose="020B0604020202020204" pitchFamily="34" charset="0"/>
              </a:endParaRPr>
            </a:p>
          </p:txBody>
        </p:sp>
        <p:sp>
          <p:nvSpPr>
            <p:cNvPr id="18" name="Oval 17"/>
            <p:cNvSpPr/>
            <p:nvPr/>
          </p:nvSpPr>
          <p:spPr>
            <a:xfrm>
              <a:off x="801046" y="4076700"/>
              <a:ext cx="990600" cy="990600"/>
            </a:xfrm>
            <a:prstGeom prst="ellipse">
              <a:avLst/>
            </a:prstGeom>
            <a:blipFill rotWithShape="0">
              <a:blip r:embed="rId2"/>
              <a:stretch>
                <a:fillRect/>
              </a:stretch>
            </a:blipFill>
            <a:scene3d>
              <a:camera prst="orthographicFront"/>
              <a:lightRig rig="flat" dir="t"/>
            </a:scene3d>
            <a:sp3d z="190500" extrusionH="12700" prstMaterial="plastic">
              <a:bevelT w="50800" h="50800"/>
            </a:sp3d>
          </p:spPr>
          <p:style>
            <a:lnRef idx="1">
              <a:schemeClr val="accent2">
                <a:hueOff val="2340759"/>
                <a:satOff val="-2911"/>
                <a:lumOff val="686"/>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grpSp>
      <p:grpSp>
        <p:nvGrpSpPr>
          <p:cNvPr id="23" name="Group 22"/>
          <p:cNvGrpSpPr/>
          <p:nvPr/>
        </p:nvGrpSpPr>
        <p:grpSpPr>
          <a:xfrm>
            <a:off x="512980" y="5265420"/>
            <a:ext cx="8196437" cy="990600"/>
            <a:chOff x="512980" y="5265420"/>
            <a:chExt cx="8196437" cy="990600"/>
          </a:xfrm>
        </p:grpSpPr>
        <p:sp>
          <p:nvSpPr>
            <p:cNvPr id="19" name="Freeform 18"/>
            <p:cNvSpPr/>
            <p:nvPr/>
          </p:nvSpPr>
          <p:spPr>
            <a:xfrm>
              <a:off x="1008280" y="5364480"/>
              <a:ext cx="7701137" cy="792480"/>
            </a:xfrm>
            <a:custGeom>
              <a:avLst/>
              <a:gdLst>
                <a:gd name="connsiteX0" fmla="*/ 0 w 7701137"/>
                <a:gd name="connsiteY0" fmla="*/ 0 h 792480"/>
                <a:gd name="connsiteX1" fmla="*/ 7701137 w 7701137"/>
                <a:gd name="connsiteY1" fmla="*/ 0 h 792480"/>
                <a:gd name="connsiteX2" fmla="*/ 7701137 w 7701137"/>
                <a:gd name="connsiteY2" fmla="*/ 792480 h 792480"/>
                <a:gd name="connsiteX3" fmla="*/ 0 w 7701137"/>
                <a:gd name="connsiteY3" fmla="*/ 792480 h 792480"/>
                <a:gd name="connsiteX4" fmla="*/ 0 w 7701137"/>
                <a:gd name="connsiteY4" fmla="*/ 0 h 79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1137" h="792480">
                  <a:moveTo>
                    <a:pt x="0" y="0"/>
                  </a:moveTo>
                  <a:lnTo>
                    <a:pt x="7701137" y="0"/>
                  </a:lnTo>
                  <a:lnTo>
                    <a:pt x="7701137" y="792480"/>
                  </a:lnTo>
                  <a:lnTo>
                    <a:pt x="0" y="79248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1"/>
                <a:lumOff val="1373"/>
                <a:alphaOff val="0"/>
              </a:schemeClr>
            </a:fillRef>
            <a:effectRef idx="2">
              <a:schemeClr val="accent2">
                <a:hueOff val="4681519"/>
                <a:satOff val="-5831"/>
                <a:lumOff val="1373"/>
                <a:alphaOff val="0"/>
              </a:schemeClr>
            </a:effectRef>
            <a:fontRef idx="minor">
              <a:schemeClr val="lt1"/>
            </a:fontRef>
          </p:style>
          <p:txBody>
            <a:bodyPr spcFirstLastPara="0" vert="horz" wrap="square" lIns="629031" tIns="104140" rIns="104140" bIns="104140" numCol="1" spcCol="1270" anchor="ctr" anchorCtr="0">
              <a:noAutofit/>
            </a:bodyPr>
            <a:lstStyle/>
            <a:p>
              <a:pPr lvl="0" algn="just" defTabSz="1822450">
                <a:spcBef>
                  <a:spcPct val="0"/>
                </a:spcBef>
              </a:pPr>
              <a:r>
                <a:rPr lang="en-SG" altLang="en-US" sz="3200" b="1" kern="1200" smtClean="0">
                  <a:latin typeface="Arial" panose="020B0604020202020204" pitchFamily="34" charset="0"/>
                  <a:cs typeface="Arial" panose="020B0604020202020204" pitchFamily="34" charset="0"/>
                </a:rPr>
                <a:t>Ngôn ngữ sân khấu</a:t>
              </a:r>
              <a:endParaRPr lang="en-SG" altLang="en-US" sz="3200" b="1" kern="1200">
                <a:latin typeface="Arial" panose="020B0604020202020204" pitchFamily="34" charset="0"/>
                <a:cs typeface="Arial" panose="020B0604020202020204" pitchFamily="34" charset="0"/>
              </a:endParaRPr>
            </a:p>
          </p:txBody>
        </p:sp>
        <p:sp>
          <p:nvSpPr>
            <p:cNvPr id="20" name="Oval 19"/>
            <p:cNvSpPr/>
            <p:nvPr/>
          </p:nvSpPr>
          <p:spPr>
            <a:xfrm>
              <a:off x="512980" y="5265420"/>
              <a:ext cx="990600" cy="990600"/>
            </a:xfrm>
            <a:prstGeom prst="ellipse">
              <a:avLst/>
            </a:prstGeom>
            <a:blipFill rotWithShape="0">
              <a:blip r:embed="rId2"/>
              <a:stretch>
                <a:fillRect/>
              </a:stretch>
            </a:blipFill>
            <a:scene3d>
              <a:camera prst="orthographicFront"/>
              <a:lightRig rig="flat" dir="t"/>
            </a:scene3d>
            <a:sp3d z="190500" extrusionH="12700" prstMaterial="plastic">
              <a:bevelT w="50800" h="50800"/>
            </a:sp3d>
          </p:spPr>
          <p:style>
            <a:lnRef idx="1">
              <a:schemeClr val="accent2">
                <a:hueOff val="4681519"/>
                <a:satOff val="-5831"/>
                <a:lumOff val="1373"/>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a:softEdge rad="317500"/>
          </a:effectLst>
          <a:scene3d>
            <a:camera prst="orthographicFront"/>
            <a:lightRig rig="morning"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a:p>
        </p:txBody>
      </p:sp>
      <p:sp>
        <p:nvSpPr>
          <p:cNvPr id="4" name="Rectangle 3"/>
          <p:cNvSpPr/>
          <p:nvPr/>
        </p:nvSpPr>
        <p:spPr>
          <a:xfrm>
            <a:off x="0" y="0"/>
            <a:ext cx="9144000" cy="1143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defTabSz="1200150">
              <a:spcBef>
                <a:spcPct val="0"/>
              </a:spcBef>
            </a:pPr>
            <a:r>
              <a:rPr lang="en-US" sz="4000" b="1">
                <a:latin typeface="Arial" panose="020B0604020202020204" pitchFamily="34" charset="0"/>
                <a:cs typeface="Arial" panose="020B0604020202020204" pitchFamily="34" charset="0"/>
              </a:rPr>
              <a:t>1. Ngôn ngữ nghệ thuật</a:t>
            </a:r>
            <a:endParaRPr lang="en-US" sz="4000" b="1">
              <a:latin typeface="Arial" panose="020B0604020202020204" pitchFamily="34" charset="0"/>
              <a:cs typeface="Arial" panose="020B0604020202020204" pitchFamily="34" charset="0"/>
            </a:endParaRPr>
          </a:p>
        </p:txBody>
      </p:sp>
      <p:sp>
        <p:nvSpPr>
          <p:cNvPr id="5" name="Rectangle 4"/>
          <p:cNvSpPr/>
          <p:nvPr/>
        </p:nvSpPr>
        <p:spPr>
          <a:xfrm>
            <a:off x="603793" y="1143099"/>
            <a:ext cx="2824480" cy="6451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 Phân loại</a:t>
            </a:r>
            <a:endPar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7" name="Rectangle 6"/>
          <p:cNvSpPr/>
          <p:nvPr/>
        </p:nvSpPr>
        <p:spPr>
          <a:xfrm>
            <a:off x="540385" y="1880235"/>
            <a:ext cx="8354060" cy="1198880"/>
          </a:xfrm>
          <a:prstGeom prst="rect">
            <a:avLst/>
          </a:prstGeom>
        </p:spPr>
        <p:txBody>
          <a:bodyPr wrap="square">
            <a:spAutoFit/>
          </a:bodyPr>
          <a:p>
            <a:pPr algn="just">
              <a:lnSpc>
                <a:spcPct val="150000"/>
              </a:lnSpc>
            </a:pPr>
            <a:endParaRPr lang="en-US" sz="2400" b="1">
              <a:solidFill>
                <a:srgbClr val="180000"/>
              </a:solidFill>
              <a:latin typeface="Arial" panose="020B0604020202020204" pitchFamily="34" charset="0"/>
              <a:cs typeface="Arial" panose="020B0604020202020204" pitchFamily="34" charset="0"/>
            </a:endParaRPr>
          </a:p>
          <a:p>
            <a:pPr algn="just">
              <a:lnSpc>
                <a:spcPct val="150000"/>
              </a:lnSpc>
            </a:pPr>
            <a:endParaRPr lang="en-US" sz="2400" b="1">
              <a:solidFill>
                <a:srgbClr val="180000"/>
              </a:solidFill>
              <a:latin typeface="Arial" panose="020B0604020202020204" pitchFamily="34" charset="0"/>
              <a:cs typeface="Arial" panose="020B0604020202020204" pitchFamily="34" charset="0"/>
            </a:endParaRPr>
          </a:p>
        </p:txBody>
      </p:sp>
      <p:graphicFrame>
        <p:nvGraphicFramePr>
          <p:cNvPr id="16388" name="Table 16387"/>
          <p:cNvGraphicFramePr/>
          <p:nvPr/>
        </p:nvGraphicFramePr>
        <p:xfrm>
          <a:off x="97790" y="1188720"/>
          <a:ext cx="8893810" cy="5473065"/>
        </p:xfrm>
        <a:graphic>
          <a:graphicData uri="http://schemas.openxmlformats.org/drawingml/2006/table">
            <a:tbl>
              <a:tblPr/>
              <a:tblGrid>
                <a:gridCol w="2163445"/>
                <a:gridCol w="1833880"/>
                <a:gridCol w="4896485"/>
              </a:tblGrid>
              <a:tr h="82613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b="1" dirty="0">
                          <a:solidFill>
                            <a:srgbClr val="FFFFFF"/>
                          </a:solidFill>
                          <a:latin typeface="Constantia" panose="02030602050306030303" pitchFamily="18" charset="0"/>
                        </a:rPr>
                        <a:t>Loại ngôn ngữ</a:t>
                      </a:r>
                      <a:endParaRPr lang="en-US" sz="2000" b="1" dirty="0">
                        <a:solidFill>
                          <a:srgbClr val="FFFFFF"/>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6"/>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b="1" dirty="0">
                          <a:solidFill>
                            <a:srgbClr val="FFFFFF"/>
                          </a:solidFill>
                          <a:latin typeface="Constantia" panose="02030602050306030303" pitchFamily="18" charset="0"/>
                        </a:rPr>
                        <a:t> Thể loại</a:t>
                      </a:r>
                      <a:endParaRPr lang="en-US" sz="2000" b="1" dirty="0">
                        <a:solidFill>
                          <a:srgbClr val="FFFFFF"/>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6"/>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sz="2000" b="1" dirty="0">
                          <a:solidFill>
                            <a:srgbClr val="FFFFFF"/>
                          </a:solidFill>
                          <a:latin typeface="Constantia" panose="02030602050306030303" pitchFamily="18" charset="0"/>
                        </a:rPr>
                        <a:t>                               </a:t>
                      </a:r>
                      <a:r>
                        <a:rPr sz="2000" b="1" dirty="0">
                          <a:solidFill>
                            <a:srgbClr val="FFFFFF"/>
                          </a:solidFill>
                          <a:latin typeface="Constantia" panose="02030602050306030303" pitchFamily="18" charset="0"/>
                        </a:rPr>
                        <a:t>Ví dụ</a:t>
                      </a:r>
                      <a:endParaRPr lang="en-US" sz="2000" b="1" dirty="0">
                        <a:solidFill>
                          <a:srgbClr val="FFFFFF"/>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6"/>
                    </a:solidFill>
                  </a:tcPr>
                </a:tc>
              </a:tr>
              <a:tr h="143954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200" dirty="0">
                          <a:solidFill>
                            <a:srgbClr val="000000"/>
                          </a:solidFill>
                          <a:latin typeface="Constantia" panose="02030602050306030303" pitchFamily="18" charset="0"/>
                        </a:rPr>
                        <a:t>Ngôn ngữ tự sự</a:t>
                      </a:r>
                      <a:endParaRPr lang="en-US" sz="2200" dirty="0">
                        <a:solidFill>
                          <a:srgbClr val="000000"/>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200" dirty="0">
                          <a:solidFill>
                            <a:srgbClr val="000000"/>
                          </a:solidFill>
                          <a:latin typeface="Constantia" panose="02030602050306030303" pitchFamily="18" charset="0"/>
                        </a:rPr>
                        <a:t> Tiểu thuyết, truyện ngắn…</a:t>
                      </a:r>
                      <a:endParaRPr lang="en-US" sz="2200" dirty="0">
                        <a:solidFill>
                          <a:srgbClr val="000000"/>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200" dirty="0">
                          <a:solidFill>
                            <a:srgbClr val="000000"/>
                          </a:solidFill>
                          <a:latin typeface="Constantia" panose="02030602050306030303" pitchFamily="18" charset="0"/>
                        </a:rPr>
                        <a:t>Hắn vừa đi vừa chửi. Bao giờ cũng thế cứ rượu xong là hắn chửi.( </a:t>
                      </a:r>
                      <a:r>
                        <a:rPr sz="2200" i="1" dirty="0">
                          <a:solidFill>
                            <a:srgbClr val="000000"/>
                          </a:solidFill>
                          <a:latin typeface="Constantia" panose="02030602050306030303" pitchFamily="18" charset="0"/>
                        </a:rPr>
                        <a:t>Chí Phèo</a:t>
                      </a:r>
                      <a:r>
                        <a:rPr sz="2200" dirty="0">
                          <a:solidFill>
                            <a:srgbClr val="000000"/>
                          </a:solidFill>
                          <a:latin typeface="Constantia" panose="02030602050306030303" pitchFamily="18" charset="0"/>
                        </a:rPr>
                        <a:t>, Nam Cao)</a:t>
                      </a:r>
                      <a:endParaRPr lang="en-US" sz="2200" dirty="0">
                        <a:solidFill>
                          <a:srgbClr val="000000"/>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6">
                        <a:lumMod val="20000"/>
                        <a:lumOff val="80000"/>
                      </a:schemeClr>
                    </a:solidFill>
                  </a:tcPr>
                </a:tc>
              </a:tr>
              <a:tr h="176784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200" dirty="0">
                          <a:solidFill>
                            <a:srgbClr val="000000"/>
                          </a:solidFill>
                          <a:latin typeface="Constantia" panose="02030602050306030303" pitchFamily="18" charset="0"/>
                        </a:rPr>
                        <a:t> Ngôn ngữ thơ</a:t>
                      </a:r>
                      <a:endParaRPr lang="en-US" sz="2200" dirty="0">
                        <a:solidFill>
                          <a:srgbClr val="000000"/>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200" dirty="0">
                          <a:solidFill>
                            <a:srgbClr val="000000"/>
                          </a:solidFill>
                          <a:latin typeface="Constantia" panose="02030602050306030303" pitchFamily="18" charset="0"/>
                        </a:rPr>
                        <a:t>Các thể thơ, ca dao…</a:t>
                      </a:r>
                      <a:endParaRPr lang="en-US" sz="2200" dirty="0">
                        <a:solidFill>
                          <a:srgbClr val="000000"/>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vi-VN" altLang="x-none" sz="2200" dirty="0">
                          <a:solidFill>
                            <a:srgbClr val="000000"/>
                          </a:solidFill>
                          <a:latin typeface="Times New Roman" panose="02020603050405020304" pitchFamily="18" charset="0"/>
                        </a:rPr>
                        <a:t>Tôi muốn tắt nắng đi </a:t>
                      </a:r>
                      <a:br>
                        <a:rPr lang="vi-VN" altLang="x-none" sz="2200" dirty="0">
                          <a:solidFill>
                            <a:srgbClr val="000000"/>
                          </a:solidFill>
                          <a:latin typeface="Times New Roman" panose="02020603050405020304" pitchFamily="18" charset="0"/>
                        </a:rPr>
                      </a:br>
                      <a:r>
                        <a:rPr lang="vi-VN" altLang="x-none" sz="2200" dirty="0">
                          <a:solidFill>
                            <a:srgbClr val="000000"/>
                          </a:solidFill>
                          <a:latin typeface="Times New Roman" panose="02020603050405020304" pitchFamily="18" charset="0"/>
                        </a:rPr>
                        <a:t>Cho màu đừng nhạt mất; </a:t>
                      </a:r>
                      <a:br>
                        <a:rPr lang="vi-VN" altLang="x-none" sz="2200" dirty="0">
                          <a:solidFill>
                            <a:srgbClr val="000000"/>
                          </a:solidFill>
                          <a:latin typeface="Times New Roman" panose="02020603050405020304" pitchFamily="18" charset="0"/>
                        </a:rPr>
                      </a:br>
                      <a:r>
                        <a:rPr lang="vi-VN" altLang="x-none" sz="2200" dirty="0">
                          <a:solidFill>
                            <a:srgbClr val="000000"/>
                          </a:solidFill>
                          <a:latin typeface="Times New Roman" panose="02020603050405020304" pitchFamily="18" charset="0"/>
                        </a:rPr>
                        <a:t>Tôi muốn buộc gió lại </a:t>
                      </a:r>
                      <a:br>
                        <a:rPr lang="vi-VN" altLang="x-none" sz="2200" dirty="0">
                          <a:solidFill>
                            <a:srgbClr val="000000"/>
                          </a:solidFill>
                          <a:latin typeface="Times New Roman" panose="02020603050405020304" pitchFamily="18" charset="0"/>
                        </a:rPr>
                      </a:br>
                      <a:r>
                        <a:rPr lang="vi-VN" altLang="x-none" sz="2200" dirty="0">
                          <a:solidFill>
                            <a:srgbClr val="000000"/>
                          </a:solidFill>
                          <a:latin typeface="Times New Roman" panose="02020603050405020304" pitchFamily="18" charset="0"/>
                        </a:rPr>
                        <a:t>Cho hương đừng bay đi. </a:t>
                      </a:r>
                      <a:endParaRPr sz="2200" dirty="0">
                        <a:solidFill>
                          <a:srgbClr val="000000"/>
                        </a:solidFill>
                        <a:latin typeface="Constantia" panose="02030602050306030303" pitchFamily="18" charset="0"/>
                      </a:endParaRPr>
                    </a:p>
                    <a:p>
                      <a:pPr lvl="0" eaLnBrk="1" hangingPunct="1">
                        <a:buNone/>
                      </a:pPr>
                      <a:r>
                        <a:rPr sz="2200" dirty="0">
                          <a:solidFill>
                            <a:srgbClr val="000000"/>
                          </a:solidFill>
                          <a:latin typeface="Constantia" panose="02030602050306030303" pitchFamily="18" charset="0"/>
                        </a:rPr>
                        <a:t>(</a:t>
                      </a:r>
                      <a:r>
                        <a:rPr sz="2200" i="1" dirty="0">
                          <a:solidFill>
                            <a:srgbClr val="000000"/>
                          </a:solidFill>
                          <a:latin typeface="Constantia" panose="02030602050306030303" pitchFamily="18" charset="0"/>
                        </a:rPr>
                        <a:t>Vội vàng</a:t>
                      </a:r>
                      <a:r>
                        <a:rPr sz="2200" dirty="0">
                          <a:solidFill>
                            <a:srgbClr val="000000"/>
                          </a:solidFill>
                          <a:latin typeface="Constantia" panose="02030602050306030303" pitchFamily="18" charset="0"/>
                        </a:rPr>
                        <a:t>, Xuân Diệu)</a:t>
                      </a:r>
                      <a:endParaRPr lang="en-US" sz="2200" dirty="0">
                        <a:solidFill>
                          <a:srgbClr val="000000"/>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6">
                        <a:lumMod val="40000"/>
                        <a:lumOff val="60000"/>
                      </a:schemeClr>
                    </a:solidFill>
                  </a:tcPr>
                </a:tc>
              </a:tr>
              <a:tr h="143954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200" dirty="0">
                          <a:solidFill>
                            <a:srgbClr val="000000"/>
                          </a:solidFill>
                          <a:latin typeface="Constantia" panose="02030602050306030303" pitchFamily="18" charset="0"/>
                        </a:rPr>
                        <a:t>Ngôn ngữ sân khấu</a:t>
                      </a:r>
                      <a:endParaRPr lang="en-US" sz="2200" dirty="0">
                        <a:solidFill>
                          <a:srgbClr val="000000"/>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DC93"/>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200" dirty="0">
                          <a:solidFill>
                            <a:srgbClr val="000000"/>
                          </a:solidFill>
                          <a:latin typeface="Constantia" panose="02030602050306030303" pitchFamily="18" charset="0"/>
                        </a:rPr>
                        <a:t>Chèo, kịch…</a:t>
                      </a:r>
                      <a:endParaRPr lang="en-US" sz="2200" dirty="0">
                        <a:solidFill>
                          <a:srgbClr val="000000"/>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DC93"/>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200" dirty="0">
                          <a:latin typeface="Constantia" panose="02030602050306030303" pitchFamily="18" charset="0"/>
                        </a:rPr>
                        <a:t>Này thầy tiểu ơi!</a:t>
                      </a:r>
                      <a:endParaRPr sz="2200" dirty="0">
                        <a:latin typeface="Constantia" panose="02030602050306030303" pitchFamily="18" charset="0"/>
                      </a:endParaRPr>
                    </a:p>
                    <a:p>
                      <a:pPr lvl="0" eaLnBrk="1" hangingPunct="1">
                        <a:buNone/>
                      </a:pPr>
                      <a:r>
                        <a:rPr sz="2200" dirty="0">
                          <a:latin typeface="Constantia" panose="02030602050306030303" pitchFamily="18" charset="0"/>
                        </a:rPr>
                        <a:t>Thầy như táo rụng sân đình,</a:t>
                      </a:r>
                      <a:endParaRPr sz="2200" dirty="0">
                        <a:latin typeface="Constantia" panose="02030602050306030303" pitchFamily="18" charset="0"/>
                      </a:endParaRPr>
                    </a:p>
                    <a:p>
                      <a:pPr lvl="0" eaLnBrk="1" hangingPunct="1">
                        <a:buNone/>
                      </a:pPr>
                      <a:r>
                        <a:rPr sz="2200" dirty="0">
                          <a:latin typeface="Constantia" panose="02030602050306030303" pitchFamily="18" charset="0"/>
                        </a:rPr>
                        <a:t>Em như gái dở đi rình của chua”</a:t>
                      </a:r>
                      <a:endParaRPr lang="en-US" sz="2200" dirty="0">
                        <a:solidFill>
                          <a:srgbClr val="000000"/>
                        </a:solidFill>
                        <a:latin typeface="Constantia" panose="020306020503060303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DC93"/>
                    </a:solidFill>
                  </a:tcPr>
                </a:tc>
              </a:tr>
            </a:tbl>
          </a:graphicData>
        </a:graphic>
      </p:graphicFrame>
      <p:sp>
        <p:nvSpPr>
          <p:cNvPr id="2" name="Slide Number Placeholder 1"/>
          <p:cNvSpPr>
            <a:spLocks noGrp="1"/>
          </p:cNvSpPr>
          <p:nvPr>
            <p:ph type="sldNum" sz="quarter" idx="12"/>
          </p:nvPr>
        </p:nvSpPr>
        <p:spPr/>
        <p:txBody>
          <a:bodyPr/>
          <a:lstStyle/>
          <a:p>
            <a:fld id="{68736A22-2098-4D70-B6C6-3AFA79A0581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6388"/>
                                        </p:tgtEl>
                                        <p:attrNameLst>
                                          <p:attrName>style.visibility</p:attrName>
                                        </p:attrNameLst>
                                      </p:cBhvr>
                                      <p:to>
                                        <p:strVal val="visible"/>
                                      </p:to>
                                    </p:set>
                                    <p:animEffect transition="in" filter="checkerboard(across)">
                                      <p:cBhvr>
                                        <p:cTn id="14"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6811</Words>
  <Application>WPS Presentation</Application>
  <PresentationFormat>On-screen Show (4:3)</PresentationFormat>
  <Paragraphs>400</Paragraphs>
  <Slides>26</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13</vt:i4>
      </vt:variant>
      <vt:variant>
        <vt:lpstr>幻灯片标题</vt:lpstr>
      </vt:variant>
      <vt:variant>
        <vt:i4>26</vt:i4>
      </vt:variant>
    </vt:vector>
  </HeadingPairs>
  <TitlesOfParts>
    <vt:vector size="48" baseType="lpstr">
      <vt:lpstr>Arial</vt:lpstr>
      <vt:lpstr>SimSun</vt:lpstr>
      <vt:lpstr>Wingdings</vt:lpstr>
      <vt:lpstr>Times New Roman</vt:lpstr>
      <vt:lpstr>Constantia</vt:lpstr>
      <vt:lpstr>Microsoft YaHei</vt:lpstr>
      <vt:lpstr>Arial Unicode MS</vt:lpstr>
      <vt:lpstr>Calibri</vt:lpstr>
      <vt:lpstr>Office Theme</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Trương Thị Yến Nhi</cp:lastModifiedBy>
  <cp:revision>116</cp:revision>
  <dcterms:created xsi:type="dcterms:W3CDTF">2015-11-30T14:30:00Z</dcterms:created>
  <dcterms:modified xsi:type="dcterms:W3CDTF">2020-04-30T15:29:31Z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